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53" r:id="rId4"/>
  </p:sldMasterIdLst>
  <p:notesMasterIdLst>
    <p:notesMasterId r:id="rId66"/>
  </p:notesMasterIdLst>
  <p:sldIdLst>
    <p:sldId id="260" r:id="rId5"/>
    <p:sldId id="358" r:id="rId6"/>
    <p:sldId id="280" r:id="rId7"/>
    <p:sldId id="357" r:id="rId8"/>
    <p:sldId id="303" r:id="rId9"/>
    <p:sldId id="305" r:id="rId10"/>
    <p:sldId id="306" r:id="rId11"/>
    <p:sldId id="294" r:id="rId12"/>
    <p:sldId id="300" r:id="rId13"/>
    <p:sldId id="301" r:id="rId14"/>
    <p:sldId id="299" r:id="rId15"/>
    <p:sldId id="261" r:id="rId16"/>
    <p:sldId id="286" r:id="rId17"/>
    <p:sldId id="282" r:id="rId18"/>
    <p:sldId id="288" r:id="rId19"/>
    <p:sldId id="334" r:id="rId20"/>
    <p:sldId id="335" r:id="rId21"/>
    <p:sldId id="349" r:id="rId22"/>
    <p:sldId id="293" r:id="rId23"/>
    <p:sldId id="359" r:id="rId24"/>
    <p:sldId id="292" r:id="rId25"/>
    <p:sldId id="289" r:id="rId26"/>
    <p:sldId id="290" r:id="rId27"/>
    <p:sldId id="356" r:id="rId28"/>
    <p:sldId id="298" r:id="rId29"/>
    <p:sldId id="336" r:id="rId30"/>
    <p:sldId id="340" r:id="rId31"/>
    <p:sldId id="351" r:id="rId32"/>
    <p:sldId id="297" r:id="rId33"/>
    <p:sldId id="309" r:id="rId34"/>
    <p:sldId id="314" r:id="rId35"/>
    <p:sldId id="320" r:id="rId36"/>
    <p:sldId id="313" r:id="rId37"/>
    <p:sldId id="308" r:id="rId38"/>
    <p:sldId id="315" r:id="rId39"/>
    <p:sldId id="321" r:id="rId40"/>
    <p:sldId id="311" r:id="rId41"/>
    <p:sldId id="323" r:id="rId42"/>
    <p:sldId id="312" r:id="rId43"/>
    <p:sldId id="325" r:id="rId44"/>
    <p:sldId id="324" r:id="rId45"/>
    <p:sldId id="326" r:id="rId46"/>
    <p:sldId id="319" r:id="rId47"/>
    <p:sldId id="317" r:id="rId48"/>
    <p:sldId id="327" r:id="rId49"/>
    <p:sldId id="328" r:id="rId50"/>
    <p:sldId id="333" r:id="rId51"/>
    <p:sldId id="296" r:id="rId52"/>
    <p:sldId id="337" r:id="rId53"/>
    <p:sldId id="339" r:id="rId54"/>
    <p:sldId id="338" r:id="rId55"/>
    <p:sldId id="350" r:id="rId56"/>
    <p:sldId id="354" r:id="rId57"/>
    <p:sldId id="353" r:id="rId58"/>
    <p:sldId id="352" r:id="rId59"/>
    <p:sldId id="348" r:id="rId60"/>
    <p:sldId id="346" r:id="rId61"/>
    <p:sldId id="345" r:id="rId62"/>
    <p:sldId id="344" r:id="rId63"/>
    <p:sldId id="341" r:id="rId64"/>
    <p:sldId id="342" r:id="rId65"/>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100"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100"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100"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100"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100"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100"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100"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100"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100" charset="-128"/>
        <a:cs typeface="+mn-cs"/>
      </a:defRPr>
    </a:lvl9pPr>
  </p:defaultTextStyle>
  <p:extLst>
    <p:ext uri="{EFAFB233-063F-42B5-8137-9DF3F51BA10A}">
      <p15:sldGuideLst xmlns:p15="http://schemas.microsoft.com/office/powerpoint/2012/main">
        <p15:guide id="1" orient="horz" pos="1584">
          <p15:clr>
            <a:srgbClr val="A4A3A4"/>
          </p15:clr>
        </p15:guide>
        <p15:guide id="2" pos="2880">
          <p15:clr>
            <a:srgbClr val="A4A3A4"/>
          </p15:clr>
        </p15:guide>
        <p15:guide id="3" pos="1656">
          <p15:clr>
            <a:srgbClr val="A4A3A4"/>
          </p15:clr>
        </p15:guide>
        <p15:guide id="4" pos="1454">
          <p15:clr>
            <a:srgbClr val="A4A3A4"/>
          </p15:clr>
        </p15:guide>
        <p15:guide id="5" pos="153">
          <p15:clr>
            <a:srgbClr val="A4A3A4"/>
          </p15:clr>
        </p15:guide>
        <p15:guide id="6" pos="4104">
          <p15:clr>
            <a:srgbClr val="A4A3A4"/>
          </p15:clr>
        </p15:guide>
        <p15:guide id="7" pos="4320">
          <p15:clr>
            <a:srgbClr val="A4A3A4"/>
          </p15:clr>
        </p15:guide>
        <p15:guide id="8" pos="5616">
          <p15:clr>
            <a:srgbClr val="A4A3A4"/>
          </p15:clr>
        </p15:guide>
        <p15:guide id="9" orient="horz" pos="3967">
          <p15:clr>
            <a:srgbClr val="A4A3A4"/>
          </p15:clr>
        </p15:guide>
        <p15:guide id="10" orient="horz" pos="3716">
          <p15:clr>
            <a:srgbClr val="A4A3A4"/>
          </p15:clr>
        </p15:guide>
        <p15:guide id="11" orient="horz" pos="2184" userDrawn="1">
          <p15:clr>
            <a:srgbClr val="A4A3A4"/>
          </p15:clr>
        </p15:guide>
        <p15:guide id="12" orient="horz" pos="669">
          <p15:clr>
            <a:srgbClr val="A4A3A4"/>
          </p15:clr>
        </p15:guide>
        <p15:guide id="13" orient="horz" pos="336">
          <p15:clr>
            <a:srgbClr val="A4A3A4"/>
          </p15:clr>
        </p15:guide>
        <p15:guide id="14" orient="horz" pos="23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997" autoAdjust="0"/>
    <p:restoredTop sz="90870" autoAdjust="0"/>
  </p:normalViewPr>
  <p:slideViewPr>
    <p:cSldViewPr snapToGrid="0" snapToObjects="1" showGuides="1">
      <p:cViewPr varScale="1">
        <p:scale>
          <a:sx n="104" d="100"/>
          <a:sy n="104" d="100"/>
        </p:scale>
        <p:origin x="1422" y="102"/>
      </p:cViewPr>
      <p:guideLst>
        <p:guide orient="horz" pos="1584"/>
        <p:guide pos="2880"/>
        <p:guide pos="1656"/>
        <p:guide pos="1454"/>
        <p:guide pos="153"/>
        <p:guide pos="4104"/>
        <p:guide pos="4320"/>
        <p:guide pos="5616"/>
        <p:guide orient="horz" pos="3967"/>
        <p:guide orient="horz" pos="3716"/>
        <p:guide orient="horz" pos="2184"/>
        <p:guide orient="horz" pos="669"/>
        <p:guide orient="horz" pos="336"/>
        <p:guide orient="horz" pos="232"/>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66" d="100"/>
          <a:sy n="66" d="100"/>
        </p:scale>
        <p:origin x="0" y="0"/>
      </p:cViewPr>
      <p:guideLst>
        <p:guide orient="horz" pos="2928"/>
        <p:guide pos="2208"/>
      </p:guideLst>
    </p:cSldViewPr>
  </p:notesViewPr>
  <p:gridSpacing cx="36576" cy="36576"/>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6-09-08T20:08:39.38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127 0</inkml:trace>
  <inkml:trace contextRef="#ctx0" brushRef="#br0" timeOffset="762">0 254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91183EB-9711-449B-BE0C-AC2AB4ECAB58}" type="datetimeFigureOut">
              <a:rPr lang="en-US" smtClean="0"/>
              <a:pPr/>
              <a:t>11/7/2017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2A01330-7908-416E-ADD8-08A470419D26}" type="slidenum">
              <a:rPr lang="en-US" smtClean="0"/>
              <a:pPr/>
              <a:t>‹#›</a:t>
            </a:fld>
            <a:endParaRPr lang="en-US"/>
          </a:p>
        </p:txBody>
      </p:sp>
    </p:spTree>
    <p:extLst>
      <p:ext uri="{BB962C8B-B14F-4D97-AF65-F5344CB8AC3E}">
        <p14:creationId xmlns:p14="http://schemas.microsoft.com/office/powerpoint/2010/main" val="3306474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excited to be here at the ColdFusion</a:t>
            </a:r>
            <a:r>
              <a:rPr lang="en-US" baseline="0" dirty="0"/>
              <a:t> summit and are looking forward to learning new things and see how the future of ColdFusion can continue to drive solutions at Thermo Fisher Scientific and help our customers make the world healthier, cleaner and safer. &lt;click mouse&gt;</a:t>
            </a:r>
          </a:p>
          <a:p>
            <a:endParaRPr lang="en-US" baseline="0"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1</a:t>
            </a:fld>
            <a:endParaRPr lang="en-US"/>
          </a:p>
        </p:txBody>
      </p:sp>
    </p:spTree>
    <p:extLst>
      <p:ext uri="{BB962C8B-B14F-4D97-AF65-F5344CB8AC3E}">
        <p14:creationId xmlns:p14="http://schemas.microsoft.com/office/powerpoint/2010/main" val="2894393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Simple </a:t>
            </a:r>
            <a:r>
              <a:rPr lang="en-US" dirty="0" err="1"/>
              <a:t>cfhhpt</a:t>
            </a:r>
            <a:r>
              <a:rPr lang="en-US" dirty="0"/>
              <a:t> call to REST service</a:t>
            </a:r>
          </a:p>
        </p:txBody>
      </p:sp>
      <p:sp>
        <p:nvSpPr>
          <p:cNvPr id="4" name="Slide Number Placeholder 3"/>
          <p:cNvSpPr>
            <a:spLocks noGrp="1"/>
          </p:cNvSpPr>
          <p:nvPr>
            <p:ph type="sldNum" sz="quarter" idx="10"/>
          </p:nvPr>
        </p:nvSpPr>
        <p:spPr/>
        <p:txBody>
          <a:bodyPr/>
          <a:lstStyle/>
          <a:p>
            <a:fld id="{72A01330-7908-416E-ADD8-08A470419D26}"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1981200" y="382588"/>
            <a:ext cx="3048000" cy="2286000"/>
          </a:xfrm>
          <a:prstGeom prst="rect">
            <a:avLst/>
          </a:prstGeom>
        </p:spPr>
        <p:txBody>
          <a:bodyPr lIns="91422" tIns="45711" rIns="91422" bIns="45711"/>
          <a:lstStyle/>
          <a:p>
            <a:pPr lvl="0"/>
            <a:endParaRPr/>
          </a:p>
        </p:txBody>
      </p:sp>
      <p:sp>
        <p:nvSpPr>
          <p:cNvPr id="153" name="Shape 153"/>
          <p:cNvSpPr>
            <a:spLocks noGrp="1"/>
          </p:cNvSpPr>
          <p:nvPr>
            <p:ph type="body" sz="quarter" idx="1"/>
          </p:nvPr>
        </p:nvSpPr>
        <p:spPr>
          <a:prstGeom prst="rect">
            <a:avLst/>
          </a:prstGeom>
        </p:spPr>
        <p:txBody>
          <a:bodyPr lIns="89576" tIns="44788" rIns="89576" bIns="44788"/>
          <a:lstStyle/>
          <a:p>
            <a:pPr defTabSz="914210">
              <a:spcBef>
                <a:spcPts val="1000"/>
              </a:spcBef>
              <a:defRPr sz="1800"/>
            </a:pPr>
            <a:r>
              <a:rPr lang="en-US" dirty="0">
                <a:latin typeface="Arial"/>
                <a:ea typeface="Arial"/>
                <a:cs typeface="Arial"/>
                <a:sym typeface="Arial"/>
              </a:rPr>
              <a:t>Our</a:t>
            </a:r>
            <a:r>
              <a:rPr lang="en-US" baseline="0" dirty="0">
                <a:latin typeface="Arial"/>
                <a:ea typeface="Arial"/>
                <a:cs typeface="Arial"/>
                <a:sym typeface="Arial"/>
              </a:rPr>
              <a:t> challenge (read the bullet points)</a:t>
            </a:r>
            <a:endParaRPr dirty="0">
              <a:latin typeface="Arial"/>
              <a:ea typeface="Arial"/>
              <a:cs typeface="Arial"/>
              <a:sym typeface="Arial"/>
            </a:endParaRPr>
          </a:p>
        </p:txBody>
      </p:sp>
    </p:spTree>
    <p:extLst>
      <p:ext uri="{BB962C8B-B14F-4D97-AF65-F5344CB8AC3E}">
        <p14:creationId xmlns:p14="http://schemas.microsoft.com/office/powerpoint/2010/main" val="474892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1981200" y="382588"/>
            <a:ext cx="3048000" cy="2286000"/>
          </a:xfrm>
          <a:prstGeom prst="rect">
            <a:avLst/>
          </a:prstGeom>
        </p:spPr>
        <p:txBody>
          <a:bodyPr lIns="91422" tIns="45711" rIns="91422" bIns="45711"/>
          <a:lstStyle/>
          <a:p>
            <a:pPr lvl="0"/>
            <a:endParaRPr/>
          </a:p>
        </p:txBody>
      </p:sp>
      <p:sp>
        <p:nvSpPr>
          <p:cNvPr id="153" name="Shape 153"/>
          <p:cNvSpPr>
            <a:spLocks noGrp="1"/>
          </p:cNvSpPr>
          <p:nvPr>
            <p:ph type="body" sz="quarter" idx="1"/>
          </p:nvPr>
        </p:nvSpPr>
        <p:spPr>
          <a:prstGeom prst="rect">
            <a:avLst/>
          </a:prstGeom>
        </p:spPr>
        <p:txBody>
          <a:bodyPr lIns="89576" tIns="44788" rIns="89576" bIns="44788"/>
          <a:lstStyle/>
          <a:p>
            <a:pPr defTabSz="914210">
              <a:spcBef>
                <a:spcPts val="1000"/>
              </a:spcBef>
              <a:defRPr sz="1800"/>
            </a:pPr>
            <a:r>
              <a:rPr lang="en-US" dirty="0">
                <a:latin typeface="Arial"/>
                <a:ea typeface="Arial"/>
                <a:cs typeface="Arial"/>
                <a:sym typeface="Arial"/>
              </a:rPr>
              <a:t>Decisions We Faced </a:t>
            </a:r>
            <a:r>
              <a:rPr lang="en-US" baseline="0" dirty="0">
                <a:latin typeface="Arial"/>
                <a:ea typeface="Arial"/>
                <a:cs typeface="Arial"/>
                <a:sym typeface="Arial"/>
              </a:rPr>
              <a:t>(read the bullet points)</a:t>
            </a:r>
            <a:endParaRPr dirty="0">
              <a:latin typeface="Arial"/>
              <a:ea typeface="Arial"/>
              <a:cs typeface="Arial"/>
              <a:sym typeface="Arial"/>
            </a:endParaRPr>
          </a:p>
        </p:txBody>
      </p:sp>
    </p:spTree>
    <p:extLst>
      <p:ext uri="{BB962C8B-B14F-4D97-AF65-F5344CB8AC3E}">
        <p14:creationId xmlns:p14="http://schemas.microsoft.com/office/powerpoint/2010/main" val="474892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981200" y="382588"/>
            <a:ext cx="3048000" cy="2286000"/>
          </a:xfrm>
          <a:prstGeom prst="rect">
            <a:avLst/>
          </a:prstGeom>
        </p:spPr>
        <p:txBody>
          <a:bodyPr lIns="91422" tIns="45711" rIns="91422" bIns="45711"/>
          <a:lstStyle/>
          <a:p>
            <a:pPr lvl="0"/>
            <a:endParaRPr dirty="0"/>
          </a:p>
        </p:txBody>
      </p:sp>
      <p:sp>
        <p:nvSpPr>
          <p:cNvPr id="119" name="Shape 119"/>
          <p:cNvSpPr>
            <a:spLocks noGrp="1"/>
          </p:cNvSpPr>
          <p:nvPr>
            <p:ph type="body" sz="quarter" idx="1"/>
          </p:nvPr>
        </p:nvSpPr>
        <p:spPr>
          <a:prstGeom prst="rect">
            <a:avLst/>
          </a:prstGeom>
        </p:spPr>
        <p:txBody>
          <a:bodyPr lIns="89576" tIns="44788" rIns="89576" bIns="44788"/>
          <a:lstStyle>
            <a:lvl1pPr defTabSz="914400">
              <a:lnSpc>
                <a:spcPct val="100000"/>
              </a:lnSpc>
              <a:spcBef>
                <a:spcPts val="1000"/>
              </a:spcBef>
              <a:defRPr sz="1200">
                <a:latin typeface="Arial"/>
                <a:ea typeface="Arial"/>
                <a:cs typeface="Arial"/>
                <a:sym typeface="Arial"/>
              </a:defRPr>
            </a:lvl1pPr>
          </a:lstStyle>
          <a:p>
            <a:pPr lvl="0">
              <a:defRPr sz="1800"/>
            </a:pPr>
            <a:r>
              <a:rPr lang="en-US" dirty="0"/>
              <a:t>Soap VS. REST  Initially we were on CF8 for Premier units and had moved</a:t>
            </a:r>
            <a:r>
              <a:rPr lang="en-US" baseline="0" dirty="0"/>
              <a:t> to CF10 when we started on our Express units</a:t>
            </a:r>
            <a:endParaRPr dirty="0"/>
          </a:p>
        </p:txBody>
      </p:sp>
    </p:spTree>
    <p:extLst>
      <p:ext uri="{BB962C8B-B14F-4D97-AF65-F5344CB8AC3E}">
        <p14:creationId xmlns:p14="http://schemas.microsoft.com/office/powerpoint/2010/main" val="3603914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981200" y="382588"/>
            <a:ext cx="3048000" cy="2286000"/>
          </a:xfrm>
          <a:prstGeom prst="rect">
            <a:avLst/>
          </a:prstGeom>
        </p:spPr>
        <p:txBody>
          <a:bodyPr lIns="91422" tIns="45711" rIns="91422" bIns="45711"/>
          <a:lstStyle/>
          <a:p>
            <a:pPr lvl="0"/>
            <a:endParaRPr dirty="0"/>
          </a:p>
        </p:txBody>
      </p:sp>
      <p:sp>
        <p:nvSpPr>
          <p:cNvPr id="119" name="Shape 119"/>
          <p:cNvSpPr>
            <a:spLocks noGrp="1"/>
          </p:cNvSpPr>
          <p:nvPr>
            <p:ph type="body" sz="quarter" idx="1"/>
          </p:nvPr>
        </p:nvSpPr>
        <p:spPr>
          <a:prstGeom prst="rect">
            <a:avLst/>
          </a:prstGeom>
        </p:spPr>
        <p:txBody>
          <a:bodyPr lIns="89576" tIns="44788" rIns="89576" bIns="44788"/>
          <a:lstStyle>
            <a:lvl1pPr defTabSz="914400">
              <a:lnSpc>
                <a:spcPct val="100000"/>
              </a:lnSpc>
              <a:spcBef>
                <a:spcPts val="1000"/>
              </a:spcBef>
              <a:defRPr sz="1200">
                <a:latin typeface="Arial"/>
                <a:ea typeface="Arial"/>
                <a:cs typeface="Arial"/>
                <a:sym typeface="Arial"/>
              </a:defRPr>
            </a:lvl1pPr>
          </a:lstStyle>
          <a:p>
            <a:pPr lvl="0">
              <a:defRPr sz="1800"/>
            </a:pPr>
            <a:r>
              <a:rPr lang="en-US" dirty="0"/>
              <a:t>More SOAP VS. </a:t>
            </a:r>
            <a:r>
              <a:rPr lang="en-US" dirty="0" err="1"/>
              <a:t>RESTful</a:t>
            </a:r>
            <a:r>
              <a:rPr lang="en-US" baseline="0" dirty="0"/>
              <a:t> </a:t>
            </a:r>
            <a:endParaRPr dirty="0"/>
          </a:p>
        </p:txBody>
      </p:sp>
    </p:spTree>
    <p:extLst>
      <p:ext uri="{BB962C8B-B14F-4D97-AF65-F5344CB8AC3E}">
        <p14:creationId xmlns:p14="http://schemas.microsoft.com/office/powerpoint/2010/main" val="3603914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a:t>
            </a:r>
            <a:r>
              <a:rPr lang="en-US" dirty="0" err="1"/>
              <a:t>cfspreadsheet</a:t>
            </a:r>
            <a:r>
              <a:rPr lang="en-US" dirty="0"/>
              <a:t>……read then add row then write</a:t>
            </a:r>
          </a:p>
        </p:txBody>
      </p:sp>
      <p:sp>
        <p:nvSpPr>
          <p:cNvPr id="4" name="Slide Number Placeholder 3"/>
          <p:cNvSpPr>
            <a:spLocks noGrp="1"/>
          </p:cNvSpPr>
          <p:nvPr>
            <p:ph type="sldNum" sz="quarter" idx="10"/>
          </p:nvPr>
        </p:nvSpPr>
        <p:spPr/>
        <p:txBody>
          <a:bodyPr/>
          <a:lstStyle/>
          <a:p>
            <a:fld id="{72A01330-7908-416E-ADD8-08A470419D26}"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981200" y="382588"/>
            <a:ext cx="3048000" cy="2286000"/>
          </a:xfrm>
          <a:prstGeom prst="rect">
            <a:avLst/>
          </a:prstGeom>
        </p:spPr>
        <p:txBody>
          <a:bodyPr lIns="91422" tIns="45711" rIns="91422" bIns="45711"/>
          <a:lstStyle/>
          <a:p>
            <a:pPr lvl="0"/>
            <a:endParaRPr dirty="0"/>
          </a:p>
        </p:txBody>
      </p:sp>
      <p:sp>
        <p:nvSpPr>
          <p:cNvPr id="119" name="Shape 119"/>
          <p:cNvSpPr>
            <a:spLocks noGrp="1"/>
          </p:cNvSpPr>
          <p:nvPr>
            <p:ph type="body" sz="quarter" idx="1"/>
          </p:nvPr>
        </p:nvSpPr>
        <p:spPr>
          <a:prstGeom prst="rect">
            <a:avLst/>
          </a:prstGeom>
        </p:spPr>
        <p:txBody>
          <a:bodyPr lIns="89576" tIns="44788" rIns="89576" bIns="44788"/>
          <a:lstStyle>
            <a:lvl1pPr defTabSz="914400">
              <a:lnSpc>
                <a:spcPct val="100000"/>
              </a:lnSpc>
              <a:spcBef>
                <a:spcPts val="1000"/>
              </a:spcBef>
              <a:defRPr sz="1200">
                <a:latin typeface="Arial"/>
                <a:ea typeface="Arial"/>
                <a:cs typeface="Arial"/>
                <a:sym typeface="Arial"/>
              </a:defRPr>
            </a:lvl1pPr>
          </a:lstStyle>
          <a:p>
            <a:pPr lvl="0">
              <a:defRPr sz="1800"/>
            </a:pPr>
            <a:endParaRPr dirty="0"/>
          </a:p>
        </p:txBody>
      </p:sp>
    </p:spTree>
    <p:extLst>
      <p:ext uri="{BB962C8B-B14F-4D97-AF65-F5344CB8AC3E}">
        <p14:creationId xmlns:p14="http://schemas.microsoft.com/office/powerpoint/2010/main" val="3603914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excited to be here at the ColdFusion</a:t>
            </a:r>
            <a:r>
              <a:rPr lang="en-US" baseline="0" dirty="0"/>
              <a:t> summit and are looking forward to learning new things and see how the future of ColdFusion can continue to drive solutions at Thermo Fisher Scientific and help our customers make the world healthier, cleaner and safer. &lt;click mouse&gt;</a:t>
            </a:r>
          </a:p>
          <a:p>
            <a:endParaRPr lang="en-US" baseline="0"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2</a:t>
            </a:fld>
            <a:endParaRPr lang="en-US"/>
          </a:p>
        </p:txBody>
      </p:sp>
    </p:spTree>
    <p:extLst>
      <p:ext uri="{BB962C8B-B14F-4D97-AF65-F5344CB8AC3E}">
        <p14:creationId xmlns:p14="http://schemas.microsoft.com/office/powerpoint/2010/main" val="2894393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981200" y="382588"/>
            <a:ext cx="3048000" cy="2286000"/>
          </a:xfrm>
          <a:prstGeom prst="rect">
            <a:avLst/>
          </a:prstGeom>
        </p:spPr>
        <p:txBody>
          <a:bodyPr lIns="91422" tIns="45711" rIns="91422" bIns="45711"/>
          <a:lstStyle/>
          <a:p>
            <a:pPr lvl="0"/>
            <a:endParaRPr dirty="0"/>
          </a:p>
        </p:txBody>
      </p:sp>
      <p:sp>
        <p:nvSpPr>
          <p:cNvPr id="119" name="Shape 119"/>
          <p:cNvSpPr>
            <a:spLocks noGrp="1"/>
          </p:cNvSpPr>
          <p:nvPr>
            <p:ph type="body" sz="quarter" idx="1"/>
          </p:nvPr>
        </p:nvSpPr>
        <p:spPr>
          <a:prstGeom prst="rect">
            <a:avLst/>
          </a:prstGeom>
        </p:spPr>
        <p:txBody>
          <a:bodyPr lIns="89576" tIns="44788" rIns="89576" bIns="44788"/>
          <a:lstStyle>
            <a:lvl1pPr defTabSz="914400">
              <a:lnSpc>
                <a:spcPct val="100000"/>
              </a:lnSpc>
              <a:spcBef>
                <a:spcPts val="1000"/>
              </a:spcBef>
              <a:defRPr sz="1200">
                <a:latin typeface="Arial"/>
                <a:ea typeface="Arial"/>
                <a:cs typeface="Arial"/>
                <a:sym typeface="Arial"/>
              </a:defRPr>
            </a:lvl1pPr>
          </a:lstStyle>
          <a:p>
            <a:pPr lvl="0">
              <a:defRPr sz="1800"/>
            </a:pPr>
            <a:endParaRPr dirty="0"/>
          </a:p>
        </p:txBody>
      </p:sp>
    </p:spTree>
    <p:extLst>
      <p:ext uri="{BB962C8B-B14F-4D97-AF65-F5344CB8AC3E}">
        <p14:creationId xmlns:p14="http://schemas.microsoft.com/office/powerpoint/2010/main" val="3603914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Will allow discovery of registered REST services</a:t>
            </a:r>
          </a:p>
        </p:txBody>
      </p:sp>
      <p:sp>
        <p:nvSpPr>
          <p:cNvPr id="4" name="Slide Number Placeholder 3"/>
          <p:cNvSpPr>
            <a:spLocks noGrp="1"/>
          </p:cNvSpPr>
          <p:nvPr>
            <p:ph type="sldNum" sz="quarter" idx="10"/>
          </p:nvPr>
        </p:nvSpPr>
        <p:spPr/>
        <p:txBody>
          <a:bodyPr/>
          <a:lstStyle/>
          <a:p>
            <a:fld id="{72A01330-7908-416E-ADD8-08A470419D26}"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Register CF Servers in</a:t>
            </a:r>
            <a:r>
              <a:rPr lang="en-US" baseline="0" dirty="0"/>
              <a:t> API Manager Admin</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Displays registered servers</a:t>
            </a:r>
            <a:r>
              <a:rPr lang="en-US" baseline="0" dirty="0"/>
              <a:t> from API Admin.  </a:t>
            </a:r>
            <a:r>
              <a:rPr lang="en-US" dirty="0"/>
              <a:t>If multiple REST list will display and you select Import for one you want to import</a:t>
            </a:r>
          </a:p>
        </p:txBody>
      </p:sp>
      <p:sp>
        <p:nvSpPr>
          <p:cNvPr id="4" name="Slide Number Placeholder 3"/>
          <p:cNvSpPr>
            <a:spLocks noGrp="1"/>
          </p:cNvSpPr>
          <p:nvPr>
            <p:ph type="sldNum" sz="quarter" idx="10"/>
          </p:nvPr>
        </p:nvSpPr>
        <p:spPr/>
        <p:txBody>
          <a:bodyPr/>
          <a:lstStyle/>
          <a:p>
            <a:fld id="{72A01330-7908-416E-ADD8-08A470419D26}"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Show import complete</a:t>
            </a:r>
          </a:p>
        </p:txBody>
      </p:sp>
      <p:sp>
        <p:nvSpPr>
          <p:cNvPr id="4" name="Slide Number Placeholder 3"/>
          <p:cNvSpPr>
            <a:spLocks noGrp="1"/>
          </p:cNvSpPr>
          <p:nvPr>
            <p:ph type="sldNum" sz="quarter" idx="10"/>
          </p:nvPr>
        </p:nvSpPr>
        <p:spPr/>
        <p:txBody>
          <a:bodyPr/>
          <a:lstStyle/>
          <a:p>
            <a:fld id="{72A01330-7908-416E-ADD8-08A470419D26}"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Oauth2 – </a:t>
            </a:r>
          </a:p>
          <a:p>
            <a:r>
              <a:rPr lang="en-US" dirty="0" err="1"/>
              <a:t>BasicAuth</a:t>
            </a:r>
            <a:r>
              <a:rPr lang="en-US" dirty="0"/>
              <a:t> - </a:t>
            </a:r>
          </a:p>
          <a:p>
            <a:r>
              <a:rPr lang="en-US" dirty="0" err="1"/>
              <a:t>apiKey</a:t>
            </a:r>
            <a:r>
              <a:rPr lang="en-US" dirty="0"/>
              <a:t> – </a:t>
            </a:r>
          </a:p>
          <a:p>
            <a:r>
              <a:rPr lang="en-US"/>
              <a:t>none</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60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bg1"/>
              </a:buClr>
            </a:pPr>
            <a:r>
              <a:rPr lang="en-US" sz="1400" dirty="0">
                <a:solidFill>
                  <a:schemeClr val="bg1"/>
                </a:solidFill>
                <a:latin typeface="Arial" pitchFamily="124" charset="0"/>
              </a:rPr>
              <a:t>Keen Haynes and Doug Rehg</a:t>
            </a:r>
          </a:p>
        </p:txBody>
      </p:sp>
      <p:sp>
        <p:nvSpPr>
          <p:cNvPr id="4" name="Slide Number Placeholder 3"/>
          <p:cNvSpPr>
            <a:spLocks noGrp="1"/>
          </p:cNvSpPr>
          <p:nvPr>
            <p:ph type="sldNum" sz="quarter" idx="10"/>
          </p:nvPr>
        </p:nvSpPr>
        <p:spPr/>
        <p:txBody>
          <a:bodyPr/>
          <a:lstStyle/>
          <a:p>
            <a:fld id="{34DAF2D3-D273-4148-ADB6-B0CFFDBA1522}" type="slidenum">
              <a:rPr lang="en-US" smtClean="0"/>
              <a:pPr/>
              <a:t>3</a:t>
            </a:fld>
            <a:endParaRPr lang="en-US" dirty="0"/>
          </a:p>
        </p:txBody>
      </p:sp>
    </p:spTree>
    <p:extLst>
      <p:ext uri="{BB962C8B-B14F-4D97-AF65-F5344CB8AC3E}">
        <p14:creationId xmlns:p14="http://schemas.microsoft.com/office/powerpoint/2010/main" val="3130995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95000"/>
                    <a:lumOff val="5000"/>
                  </a:schemeClr>
                </a:solidFill>
              </a:rPr>
              <a:t>This is not a “best practices” discussion but real world overview of how we did it at </a:t>
            </a:r>
            <a:r>
              <a:rPr lang="en-US" sz="1200" dirty="0" err="1">
                <a:solidFill>
                  <a:schemeClr val="tx1">
                    <a:lumMod val="95000"/>
                    <a:lumOff val="5000"/>
                  </a:schemeClr>
                </a:solidFill>
              </a:rPr>
              <a:t>ThermoFisher</a:t>
            </a:r>
            <a:r>
              <a:rPr lang="en-US" sz="1200" dirty="0">
                <a:solidFill>
                  <a:schemeClr val="tx1">
                    <a:lumMod val="95000"/>
                    <a:lumOff val="5000"/>
                  </a:schemeClr>
                </a:solidFill>
              </a:rPr>
              <a:t> and how we changed our approach with CF2016</a:t>
            </a:r>
          </a:p>
        </p:txBody>
      </p:sp>
      <p:sp>
        <p:nvSpPr>
          <p:cNvPr id="4" name="Slide Number Placeholder 3"/>
          <p:cNvSpPr>
            <a:spLocks noGrp="1"/>
          </p:cNvSpPr>
          <p:nvPr>
            <p:ph type="sldNum" sz="quarter" idx="10"/>
          </p:nvPr>
        </p:nvSpPr>
        <p:spPr/>
        <p:txBody>
          <a:bodyPr/>
          <a:lstStyle/>
          <a:p>
            <a:fld id="{72A01330-7908-416E-ADD8-08A470419D2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Agenda Items</a:t>
            </a:r>
          </a:p>
        </p:txBody>
      </p:sp>
      <p:sp>
        <p:nvSpPr>
          <p:cNvPr id="4" name="Slide Number Placeholder 3"/>
          <p:cNvSpPr>
            <a:spLocks noGrp="1"/>
          </p:cNvSpPr>
          <p:nvPr>
            <p:ph type="sldNum" sz="quarter" idx="10"/>
          </p:nvPr>
        </p:nvSpPr>
        <p:spPr/>
        <p:txBody>
          <a:bodyPr/>
          <a:lstStyle/>
          <a:p>
            <a:fld id="{72A01330-7908-416E-ADD8-08A470419D2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argument required equals false</a:t>
            </a:r>
          </a:p>
        </p:txBody>
      </p:sp>
      <p:sp>
        <p:nvSpPr>
          <p:cNvPr id="4" name="Slide Number Placeholder 3"/>
          <p:cNvSpPr>
            <a:spLocks noGrp="1"/>
          </p:cNvSpPr>
          <p:nvPr>
            <p:ph type="sldNum" sz="quarter" idx="10"/>
          </p:nvPr>
        </p:nvSpPr>
        <p:spPr/>
        <p:txBody>
          <a:bodyPr/>
          <a:lstStyle/>
          <a:p>
            <a:fld id="{72A01330-7908-416E-ADD8-08A470419D2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no value is passed you need omit equals false</a:t>
            </a:r>
          </a:p>
        </p:txBody>
      </p:sp>
      <p:sp>
        <p:nvSpPr>
          <p:cNvPr id="4" name="Slide Number Placeholder 3"/>
          <p:cNvSpPr>
            <a:spLocks noGrp="1"/>
          </p:cNvSpPr>
          <p:nvPr>
            <p:ph type="sldNum" sz="quarter" idx="10"/>
          </p:nvPr>
        </p:nvSpPr>
        <p:spPr/>
        <p:txBody>
          <a:bodyPr/>
          <a:lstStyle/>
          <a:p>
            <a:fld id="{72A01330-7908-416E-ADD8-08A470419D2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Registering Rest service in ColdFusion 10</a:t>
            </a:r>
          </a:p>
        </p:txBody>
      </p:sp>
      <p:sp>
        <p:nvSpPr>
          <p:cNvPr id="4" name="Slide Number Placeholder 3"/>
          <p:cNvSpPr>
            <a:spLocks noGrp="1"/>
          </p:cNvSpPr>
          <p:nvPr>
            <p:ph type="sldNum" sz="quarter" idx="10"/>
          </p:nvPr>
        </p:nvSpPr>
        <p:spPr/>
        <p:txBody>
          <a:bodyPr/>
          <a:lstStyle/>
          <a:p>
            <a:fld id="{72A01330-7908-416E-ADD8-08A470419D26}"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Registering your REST in CF2016.</a:t>
            </a:r>
            <a:r>
              <a:rPr lang="en-US" baseline="0" dirty="0"/>
              <a:t>  Note the “host” value which allows for multiple sites</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3418736"/>
            <a:ext cx="9144000" cy="3436044"/>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800">
              <a:latin typeface="Arial" pitchFamily="124" charset="0"/>
            </a:endParaRPr>
          </a:p>
        </p:txBody>
      </p:sp>
      <p:pic>
        <p:nvPicPr>
          <p:cNvPr id="10" name="image12.png"/>
          <p:cNvPicPr/>
          <p:nvPr/>
        </p:nvPicPr>
        <p:blipFill>
          <a:blip r:embed="rId3" cstate="print">
            <a:extLst/>
          </a:blip>
          <a:stretch>
            <a:fillRect/>
          </a:stretch>
        </p:blipFill>
        <p:spPr>
          <a:xfrm>
            <a:off x="252414" y="3650462"/>
            <a:ext cx="2392362" cy="569187"/>
          </a:xfrm>
          <a:prstGeom prst="rect">
            <a:avLst/>
          </a:prstGeom>
          <a:ln w="12700" cap="flat">
            <a:noFill/>
            <a:miter lim="400000"/>
          </a:ln>
          <a:effectLst/>
        </p:spPr>
      </p:pic>
      <p:sp>
        <p:nvSpPr>
          <p:cNvPr id="16" name="Text Placeholder 15"/>
          <p:cNvSpPr>
            <a:spLocks noGrp="1"/>
          </p:cNvSpPr>
          <p:nvPr>
            <p:ph type="body" sz="quarter" idx="10" hasCustomPrompt="1"/>
          </p:nvPr>
        </p:nvSpPr>
        <p:spPr>
          <a:xfrm>
            <a:off x="252413" y="5368413"/>
            <a:ext cx="4023360" cy="932010"/>
          </a:xfrm>
        </p:spPr>
        <p:txBody>
          <a:bodyPr/>
          <a:lstStyle>
            <a:lvl1pPr>
              <a:spcAft>
                <a:spcPts val="0"/>
              </a:spcAft>
              <a:buFontTx/>
              <a:buNone/>
              <a:defRPr sz="1600" b="0" baseline="0">
                <a:solidFill>
                  <a:schemeClr val="accent5"/>
                </a:solidFill>
              </a:defRPr>
            </a:lvl1pPr>
            <a:lvl2pPr marL="114300" indent="4763">
              <a:spcAft>
                <a:spcPts val="0"/>
              </a:spcAft>
              <a:buFontTx/>
              <a:buNone/>
              <a:defRPr sz="1400" i="1" baseline="0">
                <a:solidFill>
                  <a:schemeClr val="accent5"/>
                </a:solidFill>
              </a:defRPr>
            </a:lvl2pPr>
          </a:lstStyle>
          <a:p>
            <a:pPr lvl="0"/>
            <a:r>
              <a:rPr lang="en-US" dirty="0"/>
              <a:t>16pt Presenter Name</a:t>
            </a:r>
          </a:p>
          <a:p>
            <a:pPr lvl="1"/>
            <a:r>
              <a:rPr lang="en-US" dirty="0"/>
              <a:t>14pt Italic Presenter Title </a:t>
            </a:r>
          </a:p>
        </p:txBody>
      </p:sp>
      <p:sp>
        <p:nvSpPr>
          <p:cNvPr id="18" name="Title 16"/>
          <p:cNvSpPr>
            <a:spLocks noGrp="1"/>
          </p:cNvSpPr>
          <p:nvPr>
            <p:ph type="title" hasCustomPrompt="1"/>
          </p:nvPr>
        </p:nvSpPr>
        <p:spPr>
          <a:xfrm>
            <a:off x="252414" y="4850575"/>
            <a:ext cx="8661400" cy="443190"/>
          </a:xfrm>
          <a:noFill/>
        </p:spPr>
        <p:txBody>
          <a:bodyPr wrap="square" lIns="91440">
            <a:noAutofit/>
          </a:bodyPr>
          <a:lstStyle>
            <a:lvl1pPr>
              <a:defRPr sz="2800" b="1">
                <a:solidFill>
                  <a:schemeClr val="accent5"/>
                </a:solidFill>
              </a:defRPr>
            </a:lvl1pPr>
          </a:lstStyle>
          <a:p>
            <a:r>
              <a:rPr lang="en-US" dirty="0"/>
              <a:t>28pt Arial Title</a:t>
            </a:r>
          </a:p>
        </p:txBody>
      </p:sp>
      <p:grpSp>
        <p:nvGrpSpPr>
          <p:cNvPr id="2" name="Group 5"/>
          <p:cNvGrpSpPr/>
          <p:nvPr/>
        </p:nvGrpSpPr>
        <p:grpSpPr>
          <a:xfrm>
            <a:off x="0" y="6297615"/>
            <a:ext cx="9144000" cy="567431"/>
            <a:chOff x="0" y="6289662"/>
            <a:chExt cx="9144000" cy="567431"/>
          </a:xfrm>
        </p:grpSpPr>
        <p:sp>
          <p:nvSpPr>
            <p:cNvPr id="7" name="Rectangle 6"/>
            <p:cNvSpPr/>
            <p:nvPr/>
          </p:nvSpPr>
          <p:spPr bwMode="auto">
            <a:xfrm>
              <a:off x="0" y="6289662"/>
              <a:ext cx="9144000" cy="567431"/>
            </a:xfrm>
            <a:prstGeom prst="rect">
              <a:avLst/>
            </a:prstGeom>
            <a:solidFill>
              <a:schemeClr val="accent4"/>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800">
                <a:latin typeface="Arial" pitchFamily="124" charset="0"/>
              </a:endParaRPr>
            </a:p>
          </p:txBody>
        </p:sp>
        <p:sp>
          <p:nvSpPr>
            <p:cNvPr id="8" name="TextBox 7"/>
            <p:cNvSpPr txBox="1"/>
            <p:nvPr/>
          </p:nvSpPr>
          <p:spPr>
            <a:xfrm>
              <a:off x="4572000" y="6467489"/>
              <a:ext cx="4320089" cy="215444"/>
            </a:xfrm>
            <a:prstGeom prst="rect">
              <a:avLst/>
            </a:prstGeom>
            <a:noFill/>
          </p:spPr>
          <p:txBody>
            <a:bodyPr vert="horz" wrap="square" lIns="0" tIns="0" rIns="0" bIns="0" rtlCol="0" anchor="ctr" anchorCtr="0">
              <a:noAutofit/>
            </a:bodyPr>
            <a:lstStyle/>
            <a:p>
              <a:pPr algn="r"/>
              <a:r>
                <a:rPr lang="en-US" sz="1400" dirty="0">
                  <a:solidFill>
                    <a:schemeClr val="bg1"/>
                  </a:solidFill>
                  <a:latin typeface="Arial"/>
                </a:rPr>
                <a:t>The world leader in serving science</a:t>
              </a:r>
            </a:p>
          </p:txBody>
        </p:sp>
      </p:grpSp>
    </p:spTree>
    <p:extLst>
      <p:ext uri="{BB962C8B-B14F-4D97-AF65-F5344CB8AC3E}">
        <p14:creationId xmlns:p14="http://schemas.microsoft.com/office/powerpoint/2010/main" val="59450788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with layout grid">
    <p:spTree>
      <p:nvGrpSpPr>
        <p:cNvPr id="1" name=""/>
        <p:cNvGrpSpPr/>
        <p:nvPr/>
      </p:nvGrpSpPr>
      <p:grpSpPr>
        <a:xfrm>
          <a:off x="0" y="0"/>
          <a:ext cx="0" cy="0"/>
          <a:chOff x="0" y="0"/>
          <a:chExt cx="0" cy="0"/>
        </a:xfrm>
      </p:grpSpPr>
      <p:sp>
        <p:nvSpPr>
          <p:cNvPr id="22" name="Note on using Guides"/>
          <p:cNvSpPr txBox="1"/>
          <p:nvPr/>
        </p:nvSpPr>
        <p:spPr>
          <a:xfrm>
            <a:off x="4600575" y="1429403"/>
            <a:ext cx="3810000" cy="4278094"/>
          </a:xfrm>
          <a:prstGeom prst="rect">
            <a:avLst/>
          </a:prstGeom>
          <a:noFill/>
        </p:spPr>
        <p:txBody>
          <a:bodyPr wrap="square" rtlCol="0">
            <a:spAutoFit/>
          </a:bodyPr>
          <a:lstStyle/>
          <a:p>
            <a:r>
              <a:rPr lang="en-US" sz="1600" dirty="0"/>
              <a:t>Use the embedded guides in the template</a:t>
            </a:r>
            <a:r>
              <a:rPr lang="en-US" sz="1600" baseline="0" dirty="0"/>
              <a:t> to consistently position content throughout your presentation. </a:t>
            </a:r>
          </a:p>
          <a:p>
            <a:endParaRPr lang="en-US" sz="1600" baseline="0" dirty="0"/>
          </a:p>
          <a:p>
            <a:r>
              <a:rPr lang="en-US" sz="1600" baseline="0" dirty="0"/>
              <a:t>Toggle guides on/off as desired.</a:t>
            </a:r>
          </a:p>
          <a:p>
            <a:endParaRPr lang="en-US" sz="1600" baseline="0" dirty="0"/>
          </a:p>
          <a:p>
            <a:r>
              <a:rPr lang="en-US" sz="1600" baseline="0" dirty="0"/>
              <a:t>Note: PowerPoint v2007, 2010, 2011/2016 [Mac] and 365/2013 may not display guides in a reliably consistent manner between versions and are sometimes lost when copying content between presentations.</a:t>
            </a:r>
          </a:p>
          <a:p>
            <a:endParaRPr lang="en-US" sz="1600" baseline="0" dirty="0"/>
          </a:p>
          <a:p>
            <a:r>
              <a:rPr lang="en-US" sz="1600" baseline="0" dirty="0"/>
              <a:t>To mitigate these issues, </a:t>
            </a:r>
            <a:br>
              <a:rPr lang="en-US" sz="1600" baseline="0" dirty="0"/>
            </a:br>
            <a:r>
              <a:rPr lang="en-US" sz="1600" baseline="0" dirty="0"/>
              <a:t>the lines on this layout are provided </a:t>
            </a:r>
            <a:br>
              <a:rPr lang="en-US" sz="1600" baseline="0" dirty="0"/>
            </a:br>
            <a:r>
              <a:rPr lang="en-US" sz="1600" baseline="0" dirty="0"/>
              <a:t>in the event that you need to re-create or re-set the original template guides.</a:t>
            </a:r>
          </a:p>
        </p:txBody>
      </p:sp>
      <p:grpSp>
        <p:nvGrpSpPr>
          <p:cNvPr id="2" name="Group 41"/>
          <p:cNvGrpSpPr/>
          <p:nvPr/>
        </p:nvGrpSpPr>
        <p:grpSpPr>
          <a:xfrm>
            <a:off x="0" y="0"/>
            <a:ext cx="9144000" cy="6305550"/>
            <a:chOff x="0" y="0"/>
            <a:chExt cx="9144000" cy="6305550"/>
          </a:xfrm>
        </p:grpSpPr>
        <p:cxnSp>
          <p:nvCxnSpPr>
            <p:cNvPr id="4" name="Straight Connector 3"/>
            <p:cNvCxnSpPr/>
            <p:nvPr/>
          </p:nvCxnSpPr>
          <p:spPr bwMode="auto">
            <a:xfrm>
              <a:off x="242888"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5" name="Straight Connector 4"/>
            <p:cNvCxnSpPr/>
            <p:nvPr/>
          </p:nvCxnSpPr>
          <p:spPr bwMode="auto">
            <a:xfrm>
              <a:off x="8915400"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0" y="525463"/>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7" name="Straight Connector 6"/>
            <p:cNvCxnSpPr/>
            <p:nvPr/>
          </p:nvCxnSpPr>
          <p:spPr bwMode="auto">
            <a:xfrm>
              <a:off x="0" y="10668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8" name="Straight Connector 7"/>
            <p:cNvCxnSpPr/>
            <p:nvPr/>
          </p:nvCxnSpPr>
          <p:spPr bwMode="auto">
            <a:xfrm>
              <a:off x="0" y="57150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9" name="Straight Connector 8"/>
            <p:cNvCxnSpPr/>
            <p:nvPr/>
          </p:nvCxnSpPr>
          <p:spPr bwMode="auto">
            <a:xfrm>
              <a:off x="0" y="5895975"/>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0" name="Straight Connector 9"/>
            <p:cNvCxnSpPr/>
            <p:nvPr/>
          </p:nvCxnSpPr>
          <p:spPr bwMode="auto">
            <a:xfrm>
              <a:off x="2638425"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6486525"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2305050"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6858000"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4572000" y="809625"/>
              <a:ext cx="0" cy="4905375"/>
            </a:xfrm>
            <a:prstGeom prst="line">
              <a:avLst/>
            </a:prstGeom>
            <a:solidFill>
              <a:schemeClr val="accent1"/>
            </a:solidFill>
            <a:ln w="3175" cap="flat" cmpd="sng" algn="ctr">
              <a:solidFill>
                <a:schemeClr val="accent5">
                  <a:lumMod val="60000"/>
                  <a:lumOff val="40000"/>
                </a:schemeClr>
              </a:solidFill>
              <a:prstDash val="solid"/>
              <a:round/>
              <a:headEnd type="none" w="med" len="med"/>
              <a:tailEnd type="none" w="med" len="med"/>
            </a:ln>
            <a:effectLst/>
          </p:spPr>
        </p:cxnSp>
        <p:cxnSp>
          <p:nvCxnSpPr>
            <p:cNvPr id="15" name="Straight Connector 14"/>
            <p:cNvCxnSpPr/>
            <p:nvPr/>
          </p:nvCxnSpPr>
          <p:spPr bwMode="auto">
            <a:xfrm>
              <a:off x="242888" y="3426948"/>
              <a:ext cx="8677275"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6" name="Straight Connector 15"/>
            <p:cNvCxnSpPr/>
            <p:nvPr/>
          </p:nvCxnSpPr>
          <p:spPr bwMode="auto">
            <a:xfrm>
              <a:off x="242888" y="2514600"/>
              <a:ext cx="8677275"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7" name="Straight Connector 16"/>
            <p:cNvCxnSpPr/>
            <p:nvPr/>
          </p:nvCxnSpPr>
          <p:spPr bwMode="auto">
            <a:xfrm>
              <a:off x="242888" y="0"/>
              <a:ext cx="0" cy="630555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8" name="Straight Connector 17"/>
            <p:cNvCxnSpPr/>
            <p:nvPr/>
          </p:nvCxnSpPr>
          <p:spPr bwMode="auto">
            <a:xfrm>
              <a:off x="8915400" y="0"/>
              <a:ext cx="0" cy="630555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9" name="Straight Connector 18"/>
            <p:cNvCxnSpPr/>
            <p:nvPr/>
          </p:nvCxnSpPr>
          <p:spPr bwMode="auto">
            <a:xfrm>
              <a:off x="0" y="525463"/>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20" name="Straight Connector 19"/>
            <p:cNvCxnSpPr/>
            <p:nvPr/>
          </p:nvCxnSpPr>
          <p:spPr bwMode="auto">
            <a:xfrm>
              <a:off x="0" y="10668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21" name="Straight Connector 20"/>
            <p:cNvCxnSpPr/>
            <p:nvPr/>
          </p:nvCxnSpPr>
          <p:spPr bwMode="auto">
            <a:xfrm>
              <a:off x="0" y="57150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grpSp>
      <p:sp>
        <p:nvSpPr>
          <p:cNvPr id="3" name="Title 2"/>
          <p:cNvSpPr>
            <a:spLocks noGrp="1"/>
          </p:cNvSpPr>
          <p:nvPr>
            <p:ph type="title" hasCustomPrompt="1"/>
          </p:nvPr>
        </p:nvSpPr>
        <p:spPr/>
        <p:txBody>
          <a:bodyPr/>
          <a:lstStyle>
            <a:lvl1pPr>
              <a:defRPr/>
            </a:lvl1pPr>
          </a:lstStyle>
          <a:p>
            <a:r>
              <a:rPr lang="en-US" dirty="0"/>
              <a:t>Guides</a:t>
            </a: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937" y="1789356"/>
            <a:ext cx="2847975" cy="2381250"/>
          </a:xfrm>
          <a:prstGeom prst="roundRect">
            <a:avLst>
              <a:gd name="adj" fmla="val 3467"/>
            </a:avLst>
          </a:prstGeom>
          <a:effectLst>
            <a:outerShdw blurRad="50800" dist="38100" dir="8100000" algn="tr" rotWithShape="0">
              <a:prstClr val="black">
                <a:alpha val="40000"/>
              </a:prstClr>
            </a:outerShdw>
          </a:effectLst>
        </p:spPr>
      </p:pic>
      <p:sp>
        <p:nvSpPr>
          <p:cNvPr id="25" name="TextBox 24"/>
          <p:cNvSpPr txBox="1"/>
          <p:nvPr/>
        </p:nvSpPr>
        <p:spPr>
          <a:xfrm>
            <a:off x="1059655" y="1108846"/>
            <a:ext cx="2776538" cy="646331"/>
          </a:xfrm>
          <a:prstGeom prst="rect">
            <a:avLst/>
          </a:prstGeom>
          <a:noFill/>
        </p:spPr>
        <p:txBody>
          <a:bodyPr wrap="square" rtlCol="0">
            <a:spAutoFit/>
          </a:bodyPr>
          <a:lstStyle/>
          <a:p>
            <a:r>
              <a:rPr lang="en-US" sz="1200" dirty="0"/>
              <a:t>Toggle Guide</a:t>
            </a:r>
            <a:r>
              <a:rPr lang="en-US" sz="1200" baseline="0" dirty="0"/>
              <a:t> visibility via </a:t>
            </a:r>
            <a:br>
              <a:rPr lang="en-US" sz="1200" baseline="0" dirty="0"/>
            </a:br>
            <a:r>
              <a:rPr lang="en-US" sz="1200" b="1" dirty="0"/>
              <a:t>View Tab :</a:t>
            </a:r>
            <a:r>
              <a:rPr lang="en-US" sz="1200" b="1" baseline="0" dirty="0"/>
              <a:t> Show &gt; Guides</a:t>
            </a:r>
          </a:p>
          <a:p>
            <a:r>
              <a:rPr lang="en-US" sz="1200" baseline="0" dirty="0"/>
              <a:t>[Click dropdown arrow for Settings]</a:t>
            </a:r>
            <a:endParaRPr lang="en-US" sz="1200" dirty="0"/>
          </a:p>
        </p:txBody>
      </p:sp>
    </p:spTree>
    <p:extLst>
      <p:ext uri="{BB962C8B-B14F-4D97-AF65-F5344CB8AC3E}">
        <p14:creationId xmlns:p14="http://schemas.microsoft.com/office/powerpoint/2010/main" val="399362839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99954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with content bar">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hasCustomPrompt="1"/>
          </p:nvPr>
        </p:nvSpPr>
        <p:spPr>
          <a:xfrm>
            <a:off x="0" y="533400"/>
            <a:ext cx="9144000" cy="1979613"/>
          </a:xfrm>
          <a:solidFill>
            <a:srgbClr val="7FBA00"/>
          </a:solidFill>
        </p:spPr>
        <p:txBody>
          <a:bodyPr lIns="274320" anchor="ctr" anchorCtr="0"/>
          <a:lstStyle>
            <a:lvl1pPr marL="0" indent="0">
              <a:spcBef>
                <a:spcPts val="600"/>
              </a:spcBef>
              <a:buClr>
                <a:schemeClr val="bg1"/>
              </a:buClr>
              <a:buFontTx/>
              <a:buNone/>
              <a:defRPr sz="1800" baseline="0">
                <a:solidFill>
                  <a:schemeClr val="bg1"/>
                </a:solidFill>
              </a:defRPr>
            </a:lvl1pPr>
            <a:lvl2pPr marL="171450" indent="0">
              <a:buFontTx/>
              <a:buNone/>
              <a:defRPr sz="1600"/>
            </a:lvl2pPr>
          </a:lstStyle>
          <a:p>
            <a:pPr marL="0" indent="0">
              <a:spcBef>
                <a:spcPts val="600"/>
              </a:spcBef>
              <a:buClr>
                <a:schemeClr val="bg1"/>
              </a:buClr>
              <a:buNone/>
            </a:pPr>
            <a:r>
              <a:rPr lang="en-US" sz="2400" kern="0" dirty="0">
                <a:solidFill>
                  <a:schemeClr val="bg1"/>
                </a:solidFill>
              </a:rPr>
              <a:t>Place sub-head or framing statement text in this box. </a:t>
            </a:r>
            <a:br>
              <a:rPr lang="en-US" sz="2400" kern="0" dirty="0">
                <a:solidFill>
                  <a:schemeClr val="bg1"/>
                </a:solidFill>
              </a:rPr>
            </a:br>
            <a:r>
              <a:rPr lang="en-US" sz="2400" kern="0" dirty="0">
                <a:solidFill>
                  <a:schemeClr val="bg1"/>
                </a:solidFill>
              </a:rPr>
              <a:t>Change box color and transparency as desired.</a:t>
            </a:r>
            <a:br>
              <a:rPr lang="en-US" sz="2400" kern="0" dirty="0">
                <a:solidFill>
                  <a:schemeClr val="bg1"/>
                </a:solidFill>
              </a:rPr>
            </a:br>
            <a:r>
              <a:rPr lang="en-US" sz="2400" kern="0" dirty="0">
                <a:solidFill>
                  <a:schemeClr val="bg1"/>
                </a:solidFill>
              </a:rPr>
              <a:t>Vertically reposition as desired.</a:t>
            </a:r>
          </a:p>
        </p:txBody>
      </p:sp>
    </p:spTree>
    <p:extLst>
      <p:ext uri="{BB962C8B-B14F-4D97-AF65-F5344CB8AC3E}">
        <p14:creationId xmlns:p14="http://schemas.microsoft.com/office/powerpoint/2010/main" val="337941832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42888" y="1065215"/>
            <a:ext cx="8677275" cy="4833937"/>
          </a:xfrm>
        </p:spPr>
        <p:txBody>
          <a:bodyPr/>
          <a:lstStyle>
            <a:lvl1pPr>
              <a:defRPr/>
            </a:lvl1pPr>
            <a:lvl2pPr>
              <a:defRPr baseline="0"/>
            </a:lvl2pPr>
            <a:lvl3pPr>
              <a:buClr>
                <a:schemeClr val="accent5">
                  <a:lumMod val="75000"/>
                </a:schemeClr>
              </a:buClr>
              <a:defRPr/>
            </a:lvl3pPr>
          </a:lstStyle>
          <a:p>
            <a:pPr lvl="0"/>
            <a:r>
              <a:rPr lang="en-US" dirty="0"/>
              <a:t>First level: Arial 20pt</a:t>
            </a:r>
          </a:p>
          <a:p>
            <a:pPr lvl="1"/>
            <a:r>
              <a:rPr lang="en-US" dirty="0"/>
              <a:t>Second level: Arial 18pt</a:t>
            </a:r>
          </a:p>
          <a:p>
            <a:pPr lvl="2"/>
            <a:r>
              <a:rPr lang="en-US" dirty="0"/>
              <a:t>Third level: Arial 16pt</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277112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9880206"/>
      </p:ext>
    </p:extLst>
  </p:cSld>
  <p:clrMapOvr>
    <a:masterClrMapping/>
  </p:clrMapOvr>
  <p:transition>
    <p:fade/>
  </p:transition>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red header">
    <p:spTree>
      <p:nvGrpSpPr>
        <p:cNvPr id="1" name=""/>
        <p:cNvGrpSpPr/>
        <p:nvPr/>
      </p:nvGrpSpPr>
      <p:grpSpPr>
        <a:xfrm>
          <a:off x="0" y="0"/>
          <a:ext cx="0" cy="0"/>
          <a:chOff x="0" y="0"/>
          <a:chExt cx="0" cy="0"/>
        </a:xfrm>
      </p:grpSpPr>
      <p:sp>
        <p:nvSpPr>
          <p:cNvPr id="4" name="Title 3"/>
          <p:cNvSpPr>
            <a:spLocks noGrp="1"/>
          </p:cNvSpPr>
          <p:nvPr>
            <p:ph type="title" hasCustomPrompt="1"/>
          </p:nvPr>
        </p:nvSpPr>
        <p:spPr>
          <a:solidFill>
            <a:schemeClr val="accent4"/>
          </a:solidFill>
        </p:spPr>
        <p:txBody>
          <a:bodyPr/>
          <a:lstStyle>
            <a:lvl1pPr>
              <a:defRPr baseline="0"/>
            </a:lvl1pPr>
          </a:lstStyle>
          <a:p>
            <a:r>
              <a:rPr lang="en-US" dirty="0"/>
              <a:t>Red Title Bar Reserved for Corporate Company Use</a:t>
            </a:r>
          </a:p>
        </p:txBody>
      </p:sp>
    </p:spTree>
    <p:extLst>
      <p:ext uri="{BB962C8B-B14F-4D97-AF65-F5344CB8AC3E}">
        <p14:creationId xmlns:p14="http://schemas.microsoft.com/office/powerpoint/2010/main" val="244687472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Title and body box">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34950" y="777923"/>
            <a:ext cx="8685213" cy="5127578"/>
          </a:xfrm>
          <a:prstGeom prst="roundRect">
            <a:avLst>
              <a:gd name="adj" fmla="val 2774"/>
            </a:avLst>
          </a:prstGeom>
          <a:gradFill flip="none" rotWithShape="1">
            <a:gsLst>
              <a:gs pos="0">
                <a:schemeClr val="bg2">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1200"/>
              </a:spcAft>
              <a:buClr>
                <a:srgbClr val="EE3134"/>
              </a:buClr>
              <a:buSzPts val="2000"/>
              <a:buFont typeface=""/>
              <a:buChar char="•"/>
              <a:defRPr lang="en-US" sz="2000" b="0" kern="1200" dirty="0" smtClean="0">
                <a:solidFill>
                  <a:srgbClr val="000000"/>
                </a:solidFill>
                <a:latin typeface="Arial"/>
                <a:ea typeface="ＭＳ Ｐゴシック" pitchFamily="100" charset="-128"/>
                <a:cs typeface="+mn-cs"/>
              </a:defRPr>
            </a:lvl1pPr>
            <a:lvl2pPr marL="342900" indent="-171450" algn="l" rtl="0" eaLnBrk="1" fontAlgn="base" hangingPunct="1">
              <a:lnSpc>
                <a:spcPct val="100000"/>
              </a:lnSpc>
              <a:spcBef>
                <a:spcPct val="0"/>
              </a:spcBef>
              <a:spcAft>
                <a:spcPts val="1200"/>
              </a:spcAft>
              <a:buClr>
                <a:schemeClr val="accent5"/>
              </a:buClr>
              <a:buSzPct val="100000"/>
              <a:buFont typeface="Arial"/>
              <a:buChar char="•"/>
              <a:defRPr lang="en-US" sz="1800" b="0" kern="1200" dirty="0" smtClean="0">
                <a:solidFill>
                  <a:srgbClr val="000000"/>
                </a:solidFill>
                <a:latin typeface="Arial"/>
                <a:ea typeface="ＭＳ Ｐゴシック" pitchFamily="100" charset="-128"/>
                <a:cs typeface="+mn-cs"/>
              </a:defRPr>
            </a:lvl2pPr>
            <a:lvl3pPr marL="635000" indent="-190500" algn="l" rtl="0" eaLnBrk="1" fontAlgn="base" hangingPunct="1">
              <a:lnSpc>
                <a:spcPct val="100000"/>
              </a:lnSpc>
              <a:spcBef>
                <a:spcPct val="0"/>
              </a:spcBef>
              <a:spcAft>
                <a:spcPts val="1200"/>
              </a:spcAft>
              <a:buClr>
                <a:schemeClr val="accent5"/>
              </a:buClr>
              <a:buSzPct val="100000"/>
              <a:buFont typeface="Arial"/>
              <a:buChar char="•"/>
              <a:defRPr lang="en-US" sz="1600" b="0" kern="1200" dirty="0" smtClean="0">
                <a:solidFill>
                  <a:srgbClr val="000000"/>
                </a:solidFill>
                <a:latin typeface="Arial"/>
                <a:ea typeface="ＭＳ Ｐゴシック" pitchFamily="100" charset="-128"/>
                <a:cs typeface="+mn-cs"/>
              </a:defRPr>
            </a:lvl3pPr>
          </a:lstStyle>
          <a:p>
            <a:pPr lvl="0"/>
            <a:r>
              <a:rPr lang="en-US" dirty="0"/>
              <a:t>First level: Arial 20pt</a:t>
            </a:r>
          </a:p>
          <a:p>
            <a:pPr lvl="1"/>
            <a:r>
              <a:rPr lang="en-US" dirty="0"/>
              <a:t>Second level: Arial 18pt</a:t>
            </a:r>
          </a:p>
          <a:p>
            <a:pPr lvl="2"/>
            <a:r>
              <a:rPr lang="en-US" dirty="0"/>
              <a:t>Third level: Arial 16pt</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356040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55897" y="905775"/>
            <a:ext cx="4144963" cy="4825100"/>
          </a:xfrm>
        </p:spPr>
        <p:txBody>
          <a:bodyPr/>
          <a:lstStyle>
            <a:lvl1pPr marL="0" indent="-188913" algn="l">
              <a:lnSpc>
                <a:spcPct val="100000"/>
              </a:lnSpc>
              <a:spcBef>
                <a:spcPct val="0"/>
              </a:spcBef>
              <a:spcAft>
                <a:spcPts val="1200"/>
              </a:spcAft>
              <a:buClr>
                <a:srgbClr val="EE3134"/>
              </a:buClr>
              <a:buSzPct val="100000"/>
              <a:buFont typeface=""/>
              <a:buChar char="•"/>
              <a:defRPr sz="2000" b="0" baseline="0">
                <a:solidFill>
                  <a:srgbClr val="000000"/>
                </a:solidFill>
                <a:latin typeface="Arial"/>
              </a:defRPr>
            </a:lvl1pPr>
            <a:lvl2pPr marL="403225" indent="-171450" algn="l">
              <a:lnSpc>
                <a:spcPct val="100000"/>
              </a:lnSpc>
              <a:spcBef>
                <a:spcPct val="0"/>
              </a:spcBef>
              <a:spcAft>
                <a:spcPts val="1200"/>
              </a:spcAft>
              <a:buClr>
                <a:schemeClr val="accent5"/>
              </a:buClr>
              <a:buSzPct val="100000"/>
              <a:buFont typeface="Arial"/>
              <a:buChar char="•"/>
              <a:defRPr sz="1800">
                <a:solidFill>
                  <a:srgbClr val="000000"/>
                </a:solidFill>
                <a:latin typeface="Arial"/>
              </a:defRPr>
            </a:lvl2pPr>
            <a:lvl3pPr marL="457200" indent="169863" algn="l">
              <a:lnSpc>
                <a:spcPct val="100000"/>
              </a:lnSpc>
              <a:spcBef>
                <a:spcPct val="0"/>
              </a:spcBef>
              <a:spcAft>
                <a:spcPts val="1200"/>
              </a:spcAft>
              <a:buClr>
                <a:schemeClr val="accent5"/>
              </a:buClr>
              <a:buSzPct val="100000"/>
              <a:buFont typeface="Arial"/>
              <a:buChar char="•"/>
              <a:defRPr sz="1600">
                <a:solidFill>
                  <a:srgbClr val="000000"/>
                </a:solidFill>
                <a:latin typeface="Arial"/>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18pt</a:t>
            </a:r>
          </a:p>
          <a:p>
            <a:pPr lvl="1"/>
            <a:r>
              <a:rPr lang="en-US" dirty="0"/>
              <a:t>Second level: Arial 16pt</a:t>
            </a:r>
          </a:p>
          <a:p>
            <a:pPr lvl="2"/>
            <a:r>
              <a:rPr lang="en-US" dirty="0"/>
              <a:t>Third level: Arial 14pt</a:t>
            </a:r>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Content Placeholder 2"/>
          <p:cNvSpPr>
            <a:spLocks noGrp="1"/>
          </p:cNvSpPr>
          <p:nvPr>
            <p:ph sz="half" idx="10" hasCustomPrompt="1"/>
          </p:nvPr>
        </p:nvSpPr>
        <p:spPr>
          <a:xfrm>
            <a:off x="4763614" y="905775"/>
            <a:ext cx="4144963" cy="4825100"/>
          </a:xfrm>
        </p:spPr>
        <p:txBody>
          <a:bodyPr/>
          <a:lstStyle>
            <a:lvl1pPr marL="0" indent="-188913" algn="l">
              <a:lnSpc>
                <a:spcPct val="100000"/>
              </a:lnSpc>
              <a:spcBef>
                <a:spcPct val="0"/>
              </a:spcBef>
              <a:spcAft>
                <a:spcPts val="1200"/>
              </a:spcAft>
              <a:buClr>
                <a:srgbClr val="EE3134"/>
              </a:buClr>
              <a:buSzPct val="100000"/>
              <a:buFont typeface=""/>
              <a:buChar char="•"/>
              <a:defRPr sz="2000" b="0" baseline="0">
                <a:solidFill>
                  <a:srgbClr val="000000"/>
                </a:solidFill>
                <a:latin typeface="Arial"/>
              </a:defRPr>
            </a:lvl1pPr>
            <a:lvl2pPr marL="403225" indent="-171450" algn="l">
              <a:lnSpc>
                <a:spcPct val="100000"/>
              </a:lnSpc>
              <a:spcBef>
                <a:spcPct val="0"/>
              </a:spcBef>
              <a:spcAft>
                <a:spcPts val="1200"/>
              </a:spcAft>
              <a:buClr>
                <a:schemeClr val="accent5"/>
              </a:buClr>
              <a:buSzPct val="100000"/>
              <a:buFont typeface="Arial"/>
              <a:buChar char="•"/>
              <a:defRPr sz="1800">
                <a:solidFill>
                  <a:srgbClr val="000000"/>
                </a:solidFill>
                <a:latin typeface="Arial"/>
              </a:defRPr>
            </a:lvl2pPr>
            <a:lvl3pPr marL="457200" indent="169863" algn="l">
              <a:lnSpc>
                <a:spcPct val="100000"/>
              </a:lnSpc>
              <a:spcBef>
                <a:spcPct val="0"/>
              </a:spcBef>
              <a:spcAft>
                <a:spcPts val="1200"/>
              </a:spcAft>
              <a:buClr>
                <a:schemeClr val="accent5"/>
              </a:buClr>
              <a:buSzPct val="100000"/>
              <a:buFont typeface="Arial"/>
              <a:buChar char="•"/>
              <a:defRPr sz="1600">
                <a:solidFill>
                  <a:srgbClr val="000000"/>
                </a:solidFill>
                <a:latin typeface="Arial"/>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18pt</a:t>
            </a:r>
          </a:p>
          <a:p>
            <a:pPr lvl="1"/>
            <a:r>
              <a:rPr lang="en-US" dirty="0"/>
              <a:t>Second level: Arial 16pt</a:t>
            </a:r>
          </a:p>
          <a:p>
            <a:pPr lvl="2"/>
            <a:r>
              <a:rPr lang="en-US" dirty="0"/>
              <a:t>Third level: Arial 14pt</a:t>
            </a:r>
          </a:p>
        </p:txBody>
      </p:sp>
    </p:spTree>
    <p:extLst>
      <p:ext uri="{BB962C8B-B14F-4D97-AF65-F5344CB8AC3E}">
        <p14:creationId xmlns:p14="http://schemas.microsoft.com/office/powerpoint/2010/main" val="321620671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box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775201" y="905777"/>
            <a:ext cx="4144962" cy="4999725"/>
          </a:xfrm>
          <a:prstGeom prst="roundRect">
            <a:avLst>
              <a:gd name="adj" fmla="val 3431"/>
            </a:avLst>
          </a:prstGeom>
          <a:gradFill flip="none" rotWithShape="1">
            <a:gsLst>
              <a:gs pos="0">
                <a:schemeClr val="bg2">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a:spcAft>
                <a:spcPts val="1200"/>
              </a:spcAft>
              <a:defRPr lang="en-US" kern="1200" dirty="0" smtClean="0">
                <a:solidFill>
                  <a:srgbClr val="000000"/>
                </a:solidFill>
                <a:latin typeface="Arial"/>
                <a:ea typeface="ＭＳ Ｐゴシック" pitchFamily="100" charset="-128"/>
                <a:cs typeface="+mn-cs"/>
              </a:defRPr>
            </a:lvl1pPr>
            <a:lvl2pPr>
              <a:spcAft>
                <a:spcPts val="1200"/>
              </a:spcAft>
              <a:defRPr lang="en-US" b="0" kern="1200" dirty="0" smtClean="0">
                <a:solidFill>
                  <a:srgbClr val="000000"/>
                </a:solidFill>
                <a:latin typeface="Arial"/>
                <a:ea typeface="ＭＳ Ｐゴシック" pitchFamily="100" charset="-128"/>
                <a:cs typeface="+mn-cs"/>
              </a:defRPr>
            </a:lvl2pPr>
            <a:lvl3pPr>
              <a:spcAft>
                <a:spcPts val="1200"/>
              </a:spcAft>
              <a:defRPr lang="en-US" b="0" kern="1200" dirty="0" smtClean="0">
                <a:solidFill>
                  <a:srgbClr val="000000"/>
                </a:solidFill>
                <a:latin typeface="Arial"/>
                <a:ea typeface="ＭＳ Ｐゴシック" pitchFamily="100" charset="-128"/>
                <a:cs typeface="+mn-cs"/>
              </a:defRPr>
            </a:lvl3pPr>
          </a:lstStyle>
          <a:p>
            <a:pPr marL="157428" lvl="0" indent="-157428">
              <a:lnSpc>
                <a:spcPct val="100000"/>
              </a:lnSpc>
              <a:buClr>
                <a:srgbClr val="EE3134"/>
              </a:buClr>
              <a:buSzPts val="2000"/>
              <a:buFont typeface=""/>
            </a:pPr>
            <a:r>
              <a:rPr lang="en-US" dirty="0"/>
              <a:t>First level: Arial 18pt</a:t>
            </a:r>
          </a:p>
          <a:p>
            <a:pPr lvl="1">
              <a:lnSpc>
                <a:spcPct val="100000"/>
              </a:lnSpc>
              <a:buClr>
                <a:schemeClr val="accent5"/>
              </a:buClr>
              <a:buSzPct val="100000"/>
              <a:buFont typeface="Arial"/>
            </a:pPr>
            <a:r>
              <a:rPr lang="en-US" dirty="0"/>
              <a:t>Second level: Arial 16pt</a:t>
            </a:r>
          </a:p>
          <a:p>
            <a:pPr marL="635000" lvl="2" indent="-190500">
              <a:lnSpc>
                <a:spcPct val="100000"/>
              </a:lnSpc>
              <a:buClr>
                <a:schemeClr val="accent5"/>
              </a:buClr>
              <a:buSzPct val="100000"/>
              <a:buFont typeface="Arial"/>
            </a:pPr>
            <a:r>
              <a:rPr lang="en-US" dirty="0"/>
              <a:t>Third level: Arial 14pt</a:t>
            </a:r>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sz="half" idx="1" hasCustomPrompt="1"/>
          </p:nvPr>
        </p:nvSpPr>
        <p:spPr>
          <a:xfrm>
            <a:off x="234951" y="905777"/>
            <a:ext cx="4144963" cy="4999725"/>
          </a:xfrm>
          <a:prstGeom prst="roundRect">
            <a:avLst>
              <a:gd name="adj" fmla="val 3431"/>
            </a:avLst>
          </a:prstGeom>
          <a:gradFill flip="none" rotWithShape="1">
            <a:gsLst>
              <a:gs pos="0">
                <a:schemeClr val="bg2">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a:spcAft>
                <a:spcPts val="1200"/>
              </a:spcAft>
              <a:defRPr lang="en-US" kern="1200" dirty="0" smtClean="0">
                <a:solidFill>
                  <a:srgbClr val="000000"/>
                </a:solidFill>
                <a:latin typeface="Arial"/>
                <a:ea typeface="ＭＳ Ｐゴシック" pitchFamily="100" charset="-128"/>
                <a:cs typeface="+mn-cs"/>
              </a:defRPr>
            </a:lvl1pPr>
            <a:lvl2pPr>
              <a:spcAft>
                <a:spcPts val="1200"/>
              </a:spcAft>
              <a:defRPr lang="en-US" b="0" kern="1200" dirty="0" smtClean="0">
                <a:solidFill>
                  <a:srgbClr val="000000"/>
                </a:solidFill>
                <a:latin typeface="Arial"/>
                <a:ea typeface="ＭＳ Ｐゴシック" pitchFamily="100" charset="-128"/>
                <a:cs typeface="+mn-cs"/>
              </a:defRPr>
            </a:lvl2pPr>
            <a:lvl3pPr>
              <a:spcAft>
                <a:spcPts val="1200"/>
              </a:spcAft>
              <a:defRPr lang="en-US" b="0" kern="1200" dirty="0" smtClean="0">
                <a:solidFill>
                  <a:srgbClr val="000000"/>
                </a:solidFill>
                <a:latin typeface="Arial"/>
                <a:ea typeface="ＭＳ Ｐゴシック" pitchFamily="100" charset="-128"/>
                <a:cs typeface="+mn-cs"/>
              </a:defRPr>
            </a:lvl3pPr>
          </a:lstStyle>
          <a:p>
            <a:pPr marL="157428" lvl="0" indent="-157428">
              <a:lnSpc>
                <a:spcPct val="100000"/>
              </a:lnSpc>
              <a:buClr>
                <a:srgbClr val="EE3134"/>
              </a:buClr>
              <a:buSzPts val="2000"/>
              <a:buFont typeface=""/>
            </a:pPr>
            <a:r>
              <a:rPr lang="en-US" dirty="0"/>
              <a:t>First level: Arial 18pt</a:t>
            </a:r>
          </a:p>
          <a:p>
            <a:pPr lvl="1">
              <a:lnSpc>
                <a:spcPct val="100000"/>
              </a:lnSpc>
              <a:buClr>
                <a:schemeClr val="accent5"/>
              </a:buClr>
              <a:buSzPct val="100000"/>
              <a:buFont typeface="Arial"/>
            </a:pPr>
            <a:r>
              <a:rPr lang="en-US" dirty="0"/>
              <a:t>Second level: Arial 16pt</a:t>
            </a:r>
          </a:p>
          <a:p>
            <a:pPr marL="635000" lvl="2" indent="-190500">
              <a:lnSpc>
                <a:spcPct val="100000"/>
              </a:lnSpc>
              <a:buClr>
                <a:schemeClr val="accent5"/>
              </a:buClr>
              <a:buSzPct val="100000"/>
              <a:buFont typeface="Arial"/>
            </a:pPr>
            <a:r>
              <a:rPr lang="en-US" dirty="0"/>
              <a:t>Third level: Arial 14pt</a:t>
            </a:r>
          </a:p>
        </p:txBody>
      </p:sp>
    </p:spTree>
    <p:extLst>
      <p:ext uri="{BB962C8B-B14F-4D97-AF65-F5344CB8AC3E}">
        <p14:creationId xmlns:p14="http://schemas.microsoft.com/office/powerpoint/2010/main" val="62081288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Four boxes with 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249238" y="942975"/>
            <a:ext cx="4135436" cy="2182126"/>
          </a:xfrm>
          <a:prstGeom prst="roundRect">
            <a:avLst>
              <a:gd name="adj" fmla="val 5211"/>
            </a:avLst>
          </a:prstGeom>
          <a:gradFill flip="none" rotWithShape="1">
            <a:gsLst>
              <a:gs pos="0">
                <a:schemeClr val="bg2">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ct val="100000"/>
              <a:buFont typeface=""/>
              <a:buChar char="•"/>
              <a:defRPr lang="en-US" sz="1600" b="0" kern="120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chemeClr val="accent5"/>
              </a:buClr>
              <a:buSzPct val="100000"/>
              <a:buFont typeface="Arial"/>
              <a:buChar char="•"/>
              <a:defRPr lang="en-US" sz="1400" b="0" kern="120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chemeClr val="accent5"/>
              </a:buClr>
              <a:buSzPct val="100000"/>
              <a:buFont typeface="Arial"/>
              <a:buChar char="•"/>
              <a:defRPr lang="en-US" sz="1200" b="0" kern="120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16pt</a:t>
            </a:r>
          </a:p>
          <a:p>
            <a:pPr lvl="1"/>
            <a:r>
              <a:rPr lang="en-US" dirty="0"/>
              <a:t>Second level: Arial 14pt</a:t>
            </a:r>
          </a:p>
          <a:p>
            <a:pPr lvl="2"/>
            <a:r>
              <a:rPr lang="en-US" dirty="0"/>
              <a:t>Third level: Arial 12pt</a:t>
            </a:r>
          </a:p>
        </p:txBody>
      </p:sp>
      <p:sp>
        <p:nvSpPr>
          <p:cNvPr id="5" name="Content Placeholder 2"/>
          <p:cNvSpPr>
            <a:spLocks noGrp="1"/>
          </p:cNvSpPr>
          <p:nvPr>
            <p:ph sz="half" idx="10" hasCustomPrompt="1"/>
          </p:nvPr>
        </p:nvSpPr>
        <p:spPr>
          <a:xfrm>
            <a:off x="249239" y="3304275"/>
            <a:ext cx="4135435" cy="2182126"/>
          </a:xfrm>
          <a:prstGeom prst="roundRect">
            <a:avLst>
              <a:gd name="adj" fmla="val 5211"/>
            </a:avLst>
          </a:prstGeom>
          <a:gradFill flip="none" rotWithShape="1">
            <a:gsLst>
              <a:gs pos="0">
                <a:schemeClr val="bg2">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a:t>Third level: Arial 12pt</a:t>
            </a:r>
          </a:p>
        </p:txBody>
      </p:sp>
      <p:sp>
        <p:nvSpPr>
          <p:cNvPr id="9" name="Content Placeholder 2"/>
          <p:cNvSpPr>
            <a:spLocks noGrp="1"/>
          </p:cNvSpPr>
          <p:nvPr>
            <p:ph sz="half" idx="13" hasCustomPrompt="1"/>
          </p:nvPr>
        </p:nvSpPr>
        <p:spPr>
          <a:xfrm>
            <a:off x="4800601" y="942975"/>
            <a:ext cx="4135436" cy="2182126"/>
          </a:xfrm>
          <a:prstGeom prst="roundRect">
            <a:avLst>
              <a:gd name="adj" fmla="val 5211"/>
            </a:avLst>
          </a:prstGeom>
          <a:gradFill flip="none" rotWithShape="1">
            <a:gsLst>
              <a:gs pos="0">
                <a:schemeClr val="bg2">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a:t>Third level: Arial 12pt</a:t>
            </a:r>
          </a:p>
        </p:txBody>
      </p:sp>
      <p:sp>
        <p:nvSpPr>
          <p:cNvPr id="10" name="Content Placeholder 2"/>
          <p:cNvSpPr>
            <a:spLocks noGrp="1"/>
          </p:cNvSpPr>
          <p:nvPr>
            <p:ph sz="half" idx="14" hasCustomPrompt="1"/>
          </p:nvPr>
        </p:nvSpPr>
        <p:spPr>
          <a:xfrm>
            <a:off x="4800601" y="3304275"/>
            <a:ext cx="4135436" cy="2182126"/>
          </a:xfrm>
          <a:prstGeom prst="roundRect">
            <a:avLst>
              <a:gd name="adj" fmla="val 5211"/>
            </a:avLst>
          </a:prstGeom>
          <a:gradFill flip="none" rotWithShape="1">
            <a:gsLst>
              <a:gs pos="0">
                <a:schemeClr val="bg2">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a:t>Third level: Arial 12pt</a:t>
            </a:r>
          </a:p>
        </p:txBody>
      </p:sp>
    </p:spTree>
    <p:extLst>
      <p:ext uri="{BB962C8B-B14F-4D97-AF65-F5344CB8AC3E}">
        <p14:creationId xmlns:p14="http://schemas.microsoft.com/office/powerpoint/2010/main" val="7238194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
          <p:cNvGrpSpPr/>
          <p:nvPr/>
        </p:nvGrpSpPr>
        <p:grpSpPr>
          <a:xfrm>
            <a:off x="0" y="6299202"/>
            <a:ext cx="9144000" cy="558799"/>
            <a:chOff x="0" y="6320302"/>
            <a:chExt cx="9144000" cy="558799"/>
          </a:xfrm>
        </p:grpSpPr>
        <p:sp>
          <p:nvSpPr>
            <p:cNvPr id="10" name="Rectangle 9"/>
            <p:cNvSpPr/>
            <p:nvPr/>
          </p:nvSpPr>
          <p:spPr bwMode="auto">
            <a:xfrm>
              <a:off x="0" y="6320302"/>
              <a:ext cx="9144000" cy="5587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24" charset="0"/>
              </a:endParaRPr>
            </a:p>
          </p:txBody>
        </p:sp>
        <p:pic>
          <p:nvPicPr>
            <p:cNvPr id="1031" name="Picture 3" descr="ThermoFisher_PPT-Logo_032-Bk.jpg"/>
            <p:cNvPicPr>
              <a:picLocks noChangeAspect="1"/>
            </p:cNvPicPr>
            <p:nvPr/>
          </p:nvPicPr>
          <p:blipFill>
            <a:blip r:embed="rId14"/>
            <a:srcRect/>
            <a:stretch>
              <a:fillRect/>
            </a:stretch>
          </p:blipFill>
          <p:spPr bwMode="auto">
            <a:xfrm>
              <a:off x="7700963" y="6478588"/>
              <a:ext cx="1231900" cy="265112"/>
            </a:xfrm>
            <a:prstGeom prst="rect">
              <a:avLst/>
            </a:prstGeom>
            <a:noFill/>
            <a:ln w="9525">
              <a:noFill/>
              <a:miter lim="800000"/>
              <a:headEnd/>
              <a:tailEnd/>
            </a:ln>
          </p:spPr>
        </p:pic>
      </p:grpSp>
      <p:sp>
        <p:nvSpPr>
          <p:cNvPr id="1027" name="Rectangle 7"/>
          <p:cNvSpPr>
            <a:spLocks noGrp="1" noChangeArrowheads="1"/>
          </p:cNvSpPr>
          <p:nvPr>
            <p:ph type="body" idx="1"/>
          </p:nvPr>
        </p:nvSpPr>
        <p:spPr bwMode="auto">
          <a:xfrm>
            <a:off x="244476" y="1065215"/>
            <a:ext cx="8675688" cy="4833937"/>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a:t>First level: Arial 20pt</a:t>
            </a:r>
          </a:p>
          <a:p>
            <a:pPr lvl="1"/>
            <a:r>
              <a:rPr lang="en-US" dirty="0"/>
              <a:t>Second level: Arial 18pt</a:t>
            </a:r>
          </a:p>
          <a:p>
            <a:pPr lvl="2"/>
            <a:r>
              <a:rPr lang="en-US" dirty="0"/>
              <a:t>Third level: Arial 16pt					</a:t>
            </a:r>
          </a:p>
        </p:txBody>
      </p:sp>
      <p:sp>
        <p:nvSpPr>
          <p:cNvPr id="1028" name="Rectangle 8"/>
          <p:cNvSpPr>
            <a:spLocks noGrp="1" noChangeArrowheads="1"/>
          </p:cNvSpPr>
          <p:nvPr>
            <p:ph type="title"/>
          </p:nvPr>
        </p:nvSpPr>
        <p:spPr bwMode="gray">
          <a:xfrm>
            <a:off x="1" y="0"/>
            <a:ext cx="9143999" cy="533400"/>
          </a:xfrm>
          <a:prstGeom prst="rect">
            <a:avLst/>
          </a:prstGeom>
          <a:solidFill>
            <a:schemeClr val="accent5"/>
          </a:solidFill>
          <a:ln w="9525">
            <a:noFill/>
            <a:miter lim="800000"/>
            <a:headEnd/>
            <a:tailEnd/>
          </a:ln>
        </p:spPr>
        <p:txBody>
          <a:bodyPr vert="horz" wrap="square" lIns="274320" tIns="45716" rIns="45720" bIns="45716" numCol="1" anchor="ctr" anchorCtr="0" compatLnSpc="1">
            <a:prstTxWarp prst="textNoShape">
              <a:avLst/>
            </a:prstTxWarp>
          </a:bodyPr>
          <a:lstStyle/>
          <a:p>
            <a:pPr lvl="0"/>
            <a:r>
              <a:rPr lang="en-US" dirty="0"/>
              <a:t>Title : Arial 24pt</a:t>
            </a:r>
          </a:p>
        </p:txBody>
      </p:sp>
      <p:sp>
        <p:nvSpPr>
          <p:cNvPr id="98313" name="Rectangle 9"/>
          <p:cNvSpPr>
            <a:spLocks noChangeArrowheads="1"/>
          </p:cNvSpPr>
          <p:nvPr/>
        </p:nvSpPr>
        <p:spPr bwMode="auto">
          <a:xfrm>
            <a:off x="120651" y="6383338"/>
            <a:ext cx="1309688" cy="354012"/>
          </a:xfrm>
          <a:prstGeom prst="rect">
            <a:avLst/>
          </a:prstGeom>
          <a:noFill/>
          <a:ln w="9525">
            <a:noFill/>
            <a:miter lim="800000"/>
            <a:headEnd/>
            <a:tailEnd/>
          </a:ln>
          <a:effectLst/>
        </p:spPr>
        <p:txBody>
          <a:bodyPr anchor="b"/>
          <a:lstStyle/>
          <a:p>
            <a:fld id="{BC224649-6F24-4CDF-9623-7616656F3EFD}" type="slidenum">
              <a:rPr lang="en-US" sz="1000" b="1"/>
              <a:pPr/>
              <a:t>‹#›</a:t>
            </a:fld>
            <a:endParaRPr lang="en-US" sz="1200" b="1"/>
          </a:p>
        </p:txBody>
      </p:sp>
      <p:sp>
        <p:nvSpPr>
          <p:cNvPr id="9" name="Text Box 9"/>
          <p:cNvSpPr txBox="1">
            <a:spLocks noChangeArrowheads="1"/>
          </p:cNvSpPr>
          <p:nvPr/>
        </p:nvSpPr>
        <p:spPr bwMode="auto">
          <a:xfrm>
            <a:off x="407988" y="6526212"/>
            <a:ext cx="1359668" cy="215444"/>
          </a:xfrm>
          <a:prstGeom prst="rect">
            <a:avLst/>
          </a:prstGeom>
          <a:noFill/>
          <a:ln w="9525">
            <a:noFill/>
            <a:miter lim="800000"/>
            <a:headEnd/>
            <a:tailEnd/>
          </a:ln>
        </p:spPr>
        <p:txBody>
          <a:bodyPr wrap="none">
            <a:spAutoFit/>
          </a:bodyPr>
          <a:lstStyle/>
          <a:p>
            <a:pPr defTabSz="457200"/>
            <a:r>
              <a:rPr lang="en-US" sz="800" i="1" dirty="0">
                <a:latin typeface="Arial Unicode MS" pitchFamily="34" charset="-128"/>
              </a:rPr>
              <a:t>Proprietary &amp; Confidential</a:t>
            </a:r>
          </a:p>
        </p:txBody>
      </p:sp>
      <p:sp>
        <p:nvSpPr>
          <p:cNvPr id="98322" name="Line 18"/>
          <p:cNvSpPr>
            <a:spLocks noChangeShapeType="1"/>
          </p:cNvSpPr>
          <p:nvPr/>
        </p:nvSpPr>
        <p:spPr bwMode="auto">
          <a:xfrm>
            <a:off x="-7938" y="6311900"/>
            <a:ext cx="9151938" cy="0"/>
          </a:xfrm>
          <a:prstGeom prst="line">
            <a:avLst/>
          </a:prstGeom>
          <a:noFill/>
          <a:ln w="28575">
            <a:solidFill>
              <a:schemeClr val="accent5"/>
            </a:solidFill>
            <a:round/>
            <a:headEnd/>
            <a:tailEnd/>
          </a:ln>
        </p:spPr>
        <p:txBody>
          <a:bodyPr wrap="none" anchor="ctr"/>
          <a:lstStyle/>
          <a:p>
            <a:pPr>
              <a:defRPr/>
            </a:pPr>
            <a:endParaRPr lang="en-US" sz="2400">
              <a:latin typeface="Arial" pitchFamily="124" charset="0"/>
              <a:ea typeface="+mn-ea"/>
            </a:endParaRPr>
          </a:p>
        </p:txBody>
      </p:sp>
    </p:spTree>
    <p:extLst>
      <p:ext uri="{BB962C8B-B14F-4D97-AF65-F5344CB8AC3E}">
        <p14:creationId xmlns:p14="http://schemas.microsoft.com/office/powerpoint/2010/main" val="441223446"/>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7" r:id="rId3"/>
    <p:sldLayoutId id="2147483956" r:id="rId4"/>
    <p:sldLayoutId id="2147483971" r:id="rId5"/>
    <p:sldLayoutId id="2147483959" r:id="rId6"/>
    <p:sldLayoutId id="2147483960" r:id="rId7"/>
    <p:sldLayoutId id="2147483961" r:id="rId8"/>
    <p:sldLayoutId id="2147483962" r:id="rId9"/>
    <p:sldLayoutId id="2147483963" r:id="rId10"/>
    <p:sldLayoutId id="2147483964" r:id="rId11"/>
    <p:sldLayoutId id="2147483970" r:id="rId12"/>
  </p:sldLayoutIdLst>
  <p:transition>
    <p:fade/>
  </p:transition>
  <p:txStyles>
    <p:title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p:titleStyle>
    <p:bodyStyle>
      <a:lvl1pPr marL="188913" indent="-188913" algn="l" defTabSz="171450" rtl="0" eaLnBrk="1" fontAlgn="base" hangingPunct="1">
        <a:spcBef>
          <a:spcPct val="0"/>
        </a:spcBef>
        <a:spcAft>
          <a:spcPts val="600"/>
        </a:spcAft>
        <a:buClr>
          <a:schemeClr val="accent4"/>
        </a:buClr>
        <a:buChar char="•"/>
        <a:defRPr sz="2000" b="0">
          <a:solidFill>
            <a:schemeClr val="tx1"/>
          </a:solidFill>
          <a:latin typeface="+mn-lt"/>
          <a:ea typeface="ＭＳ Ｐゴシック" pitchFamily="-60" charset="-128"/>
          <a:cs typeface="ＭＳ Ｐゴシック" pitchFamily="-60" charset="-128"/>
        </a:defRPr>
      </a:lvl1pPr>
      <a:lvl2pPr marL="342900" indent="-171450" algn="l" defTabSz="342900" rtl="0" eaLnBrk="1" fontAlgn="base" hangingPunct="1">
        <a:spcBef>
          <a:spcPct val="0"/>
        </a:spcBef>
        <a:spcAft>
          <a:spcPts val="600"/>
        </a:spcAft>
        <a:buClr>
          <a:schemeClr val="accent5">
            <a:lumMod val="75000"/>
          </a:schemeClr>
        </a:buClr>
        <a:buFont typeface="Arial" pitchFamily="34" charset="0"/>
        <a:buChar char="•"/>
        <a:defRPr sz="1800">
          <a:solidFill>
            <a:schemeClr val="tx1"/>
          </a:solidFill>
          <a:latin typeface="+mn-lt"/>
          <a:ea typeface="ＭＳ Ｐゴシック" pitchFamily="124" charset="-128"/>
        </a:defRPr>
      </a:lvl2pPr>
      <a:lvl3pPr marL="571500" indent="-171450" algn="l" defTabSz="571500" rtl="0" eaLnBrk="1" fontAlgn="base" hangingPunct="1">
        <a:spcBef>
          <a:spcPct val="0"/>
        </a:spcBef>
        <a:spcAft>
          <a:spcPts val="600"/>
        </a:spcAft>
        <a:buClr>
          <a:schemeClr val="accent5">
            <a:lumMod val="75000"/>
          </a:schemeClr>
        </a:buClr>
        <a:buFont typeface="Arial" pitchFamily="34" charset="0"/>
        <a:buChar char="•"/>
        <a:defRPr sz="1600">
          <a:solidFill>
            <a:schemeClr val="tx1"/>
          </a:solidFill>
          <a:latin typeface="+mn-lt"/>
          <a:ea typeface="ＭＳ Ｐゴシック" pitchFamily="124" charset="-128"/>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p15:clr>
            <a:srgbClr val="F26B43"/>
          </p15:clr>
        </p15:guide>
        <p15:guide id="1" pos="2880">
          <p15:clr>
            <a:srgbClr val="F26B43"/>
          </p15:clr>
        </p15:guide>
        <p15:guide id="2" pos="153">
          <p15:clr>
            <a:srgbClr val="F26B43"/>
          </p15:clr>
        </p15:guide>
        <p15:guide id="3" pos="1453">
          <p15:clr>
            <a:srgbClr val="F26B43"/>
          </p15:clr>
        </p15:guide>
        <p15:guide id="4" pos="1663">
          <p15:clr>
            <a:srgbClr val="F26B43"/>
          </p15:clr>
        </p15:guide>
        <p15:guide id="5" pos="4104">
          <p15:clr>
            <a:srgbClr val="F26B43"/>
          </p15:clr>
        </p15:guide>
        <p15:guide id="6" pos="4320">
          <p15:clr>
            <a:srgbClr val="F26B43"/>
          </p15:clr>
        </p15:guide>
        <p15:guide id="7" pos="5615">
          <p15:clr>
            <a:srgbClr val="F26B43"/>
          </p15:clr>
        </p15:guide>
        <p15:guide id="8" orient="horz" pos="336">
          <p15:clr>
            <a:srgbClr val="F26B43"/>
          </p15:clr>
        </p15:guide>
        <p15:guide id="9" orient="horz" pos="671">
          <p15:clr>
            <a:srgbClr val="F26B43"/>
          </p15:clr>
        </p15:guide>
        <p15:guide id="10" orient="horz" pos="233">
          <p15:clr>
            <a:srgbClr val="F26B43"/>
          </p15:clr>
        </p15:guide>
        <p15:guide id="11" orient="horz" pos="3967">
          <p15:clr>
            <a:srgbClr val="F26B43"/>
          </p15:clr>
        </p15:guide>
        <p15:guide id="12" orient="horz" pos="3716">
          <p15:clr>
            <a:srgbClr val="F26B43"/>
          </p15:clr>
        </p15:guide>
        <p15:guide id="13" orient="horz" pos="15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keen.haynes@thermofisher.co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mailto:doug.rehg@thermofisher.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helpx.adobe.com/coldfusion/api-manager/swagger-support.html"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wagger.io/" TargetMode="External"/><Relationship Id="rId13" Type="http://schemas.openxmlformats.org/officeDocument/2006/relationships/hyperlink" Target="https://helpx.adobe.com/coldfusion/api-manager/api-manager-metrics-logging.html" TargetMode="External"/><Relationship Id="rId3" Type="http://schemas.openxmlformats.org/officeDocument/2006/relationships/hyperlink" Target="https://helpx.adobe.com/coldfusion/api-manager/api-mgmt-server-admin.html" TargetMode="External"/><Relationship Id="rId7" Type="http://schemas.openxmlformats.org/officeDocument/2006/relationships/hyperlink" Target="http://awesometoast.com/cors/" TargetMode="External"/><Relationship Id="rId12" Type="http://schemas.openxmlformats.org/officeDocument/2006/relationships/hyperlink" Target="https://helpx.adobe.com/coldfusion/api-manager/features-summary.html"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enable-cors.org/server.html" TargetMode="External"/><Relationship Id="rId11" Type="http://schemas.openxmlformats.org/officeDocument/2006/relationships/hyperlink" Target="https://bloomerang.co/" TargetMode="External"/><Relationship Id="rId5" Type="http://schemas.openxmlformats.org/officeDocument/2006/relationships/hyperlink" Target="https://github.com/webonix/swagger-docs-cfml" TargetMode="External"/><Relationship Id="rId15" Type="http://schemas.openxmlformats.org/officeDocument/2006/relationships/hyperlink" Target="https://helpx.adobe.com/coldfusion/api-manager/authentication-types.html" TargetMode="External"/><Relationship Id="rId10" Type="http://schemas.openxmlformats.org/officeDocument/2006/relationships/hyperlink" Target="https://www.getpostman.com/postman" TargetMode="External"/><Relationship Id="rId4" Type="http://schemas.openxmlformats.org/officeDocument/2006/relationships/hyperlink" Target="https://helpx.adobe.com/coldfusion/api-manager/swagger-support.html" TargetMode="External"/><Relationship Id="rId9" Type="http://schemas.openxmlformats.org/officeDocument/2006/relationships/hyperlink" Target="https://www.soapui.org/" TargetMode="External"/><Relationship Id="rId14" Type="http://schemas.openxmlformats.org/officeDocument/2006/relationships/hyperlink" Target="http://www.adobe.com/devnet/coldfusion/articles/analytics-dashboard.html"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ight Triangle 60" hidden="1"/>
          <p:cNvSpPr/>
          <p:nvPr/>
        </p:nvSpPr>
        <p:spPr>
          <a:xfrm rot="5400000">
            <a:off x="4251672" y="852833"/>
            <a:ext cx="2027226" cy="1372487"/>
          </a:xfrm>
          <a:prstGeom prst="rtTriangle">
            <a:avLst/>
          </a:prstGeom>
          <a:solidFill>
            <a:srgbClr val="0092D2"/>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60" name="Right Triangle 59" hidden="1"/>
          <p:cNvSpPr/>
          <p:nvPr/>
        </p:nvSpPr>
        <p:spPr>
          <a:xfrm rot="5400000" flipV="1">
            <a:off x="2916044" y="794497"/>
            <a:ext cx="1914522" cy="1372487"/>
          </a:xfrm>
          <a:prstGeom prst="rtTriangle">
            <a:avLst/>
          </a:prstGeom>
          <a:solidFill>
            <a:srgbClr val="B0C123"/>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62" name="Title 61"/>
          <p:cNvSpPr>
            <a:spLocks noGrp="1"/>
          </p:cNvSpPr>
          <p:nvPr>
            <p:ph type="title"/>
          </p:nvPr>
        </p:nvSpPr>
        <p:spPr/>
        <p:txBody>
          <a:bodyPr/>
          <a:lstStyle/>
          <a:p>
            <a:r>
              <a:rPr lang="en-US" dirty="0"/>
              <a:t>Leveraging Web Services – A Real World Example</a:t>
            </a:r>
          </a:p>
        </p:txBody>
      </p:sp>
      <p:pic>
        <p:nvPicPr>
          <p:cNvPr id="15362" name="Picture 2" descr="https://cfsummit.s3.amazonaws.com/marquees/homepage-short.jpg"/>
          <p:cNvPicPr>
            <a:picLocks noChangeAspect="1" noChangeArrowheads="1"/>
          </p:cNvPicPr>
          <p:nvPr/>
        </p:nvPicPr>
        <p:blipFill>
          <a:blip r:embed="rId3"/>
          <a:srcRect/>
          <a:stretch>
            <a:fillRect/>
          </a:stretch>
        </p:blipFill>
        <p:spPr bwMode="auto">
          <a:xfrm>
            <a:off x="16566" y="1541495"/>
            <a:ext cx="9143999" cy="3505200"/>
          </a:xfrm>
          <a:prstGeom prst="rect">
            <a:avLst/>
          </a:prstGeom>
          <a:noFill/>
        </p:spPr>
      </p:pic>
    </p:spTree>
    <p:extLst>
      <p:ext uri="{BB962C8B-B14F-4D97-AF65-F5344CB8AC3E}">
        <p14:creationId xmlns:p14="http://schemas.microsoft.com/office/powerpoint/2010/main" val="297928047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3"/>
          <a:stretch>
            <a:fillRect/>
          </a:stretch>
        </p:blipFill>
        <p:spPr bwMode="auto">
          <a:xfrm>
            <a:off x="242888" y="1174982"/>
            <a:ext cx="8677275" cy="4614398"/>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Register Your REST Service - CF2016</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&lt;</a:t>
            </a:r>
            <a:r>
              <a:rPr lang="en-US" dirty="0" err="1"/>
              <a:t>cfhttp</a:t>
            </a:r>
            <a:r>
              <a:rPr lang="en-US" dirty="0"/>
              <a:t> </a:t>
            </a:r>
            <a:r>
              <a:rPr lang="en-US" dirty="0" err="1"/>
              <a:t>url</a:t>
            </a:r>
            <a:r>
              <a:rPr lang="en-US" dirty="0"/>
              <a:t>="http://localhost/rest/summitRest/authors/1" result="</a:t>
            </a:r>
            <a:r>
              <a:rPr lang="en-US" dirty="0" err="1"/>
              <a:t>restResult</a:t>
            </a:r>
            <a:r>
              <a:rPr lang="en-US" dirty="0"/>
              <a:t>" method="get"&gt;</a:t>
            </a:r>
          </a:p>
          <a:p>
            <a:r>
              <a:rPr lang="en-US" dirty="0"/>
              <a:t>&lt;/</a:t>
            </a:r>
            <a:r>
              <a:rPr lang="en-US" dirty="0" err="1"/>
              <a:t>cfhttp</a:t>
            </a:r>
            <a:r>
              <a:rPr lang="en-US" dirty="0"/>
              <a:t>&gt;</a:t>
            </a:r>
          </a:p>
        </p:txBody>
      </p:sp>
      <p:sp>
        <p:nvSpPr>
          <p:cNvPr id="2" name="Title 1"/>
          <p:cNvSpPr>
            <a:spLocks noGrp="1"/>
          </p:cNvSpPr>
          <p:nvPr>
            <p:ph type="title"/>
          </p:nvPr>
        </p:nvSpPr>
        <p:spPr>
          <a:solidFill>
            <a:srgbClr val="FF0000"/>
          </a:solidFill>
        </p:spPr>
        <p:txBody>
          <a:bodyPr/>
          <a:lstStyle/>
          <a:p>
            <a:r>
              <a:rPr lang="en-US" dirty="0"/>
              <a:t>Calling Your REST Service</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p:nvPr/>
        </p:nvSpPr>
        <p:spPr>
          <a:xfrm flipV="1">
            <a:off x="0" y="6315430"/>
            <a:ext cx="9144001" cy="1588"/>
          </a:xfrm>
          <a:prstGeom prst="line">
            <a:avLst/>
          </a:prstGeom>
          <a:ln w="38100">
            <a:solidFill>
              <a:srgbClr val="555759"/>
            </a:solidFill>
            <a:round/>
          </a:ln>
        </p:spPr>
        <p:txBody>
          <a:bodyPr lIns="0" tIns="0" rIns="0" bIns="0"/>
          <a:lstStyle/>
          <a:p>
            <a:pPr lvl="0" defTabSz="457200">
              <a:defRPr sz="1200">
                <a:latin typeface="+mn-lt"/>
                <a:ea typeface="+mn-ea"/>
                <a:cs typeface="+mn-cs"/>
                <a:sym typeface="Helvetica"/>
              </a:defRPr>
            </a:pPr>
            <a:endParaRPr/>
          </a:p>
        </p:txBody>
      </p:sp>
      <p:sp>
        <p:nvSpPr>
          <p:cNvPr id="8" name="Shape 181"/>
          <p:cNvSpPr/>
          <p:nvPr/>
        </p:nvSpPr>
        <p:spPr>
          <a:xfrm>
            <a:off x="3417757" y="533401"/>
            <a:ext cx="5196533" cy="800099"/>
          </a:xfrm>
          <a:prstGeom prst="rect">
            <a:avLst/>
          </a:prstGeom>
          <a:solidFill>
            <a:schemeClr val="bg1">
              <a:alpha val="61000"/>
            </a:schemeClr>
          </a:solidFill>
          <a:ln w="12700" cap="flat">
            <a:noFill/>
            <a:miter lim="400000"/>
          </a:ln>
          <a:effectLst/>
        </p:spPr>
        <p:txBody>
          <a:bodyPr wrap="square" lIns="0" tIns="0" rIns="0" bIns="0" numCol="1" anchor="ctr">
            <a:noAutofit/>
          </a:bodyPr>
          <a:lstStyle/>
          <a:p>
            <a:pPr lvl="0">
              <a:lnSpc>
                <a:spcPct val="95000"/>
              </a:lnSpc>
              <a:defRPr>
                <a:solidFill>
                  <a:srgbClr val="FFFFFF"/>
                </a:solidFill>
                <a:latin typeface="Segoe UI Light"/>
                <a:ea typeface="Segoe UI Light"/>
                <a:cs typeface="Segoe UI Light"/>
                <a:sym typeface="Segoe UI Light"/>
              </a:defRPr>
            </a:pPr>
            <a:endParaRPr dirty="0"/>
          </a:p>
        </p:txBody>
      </p:sp>
      <p:sp>
        <p:nvSpPr>
          <p:cNvPr id="14" name="Content Placeholder 13"/>
          <p:cNvSpPr>
            <a:spLocks noGrp="1"/>
          </p:cNvSpPr>
          <p:nvPr>
            <p:ph sz="half" idx="1"/>
          </p:nvPr>
        </p:nvSpPr>
        <p:spPr>
          <a:xfrm>
            <a:off x="255897" y="905775"/>
            <a:ext cx="3763653" cy="4825100"/>
          </a:xfrm>
        </p:spPr>
        <p:txBody>
          <a:bodyPr/>
          <a:lstStyle/>
          <a:p>
            <a:endParaRPr lang="en-US" dirty="0"/>
          </a:p>
        </p:txBody>
      </p:sp>
      <p:sp>
        <p:nvSpPr>
          <p:cNvPr id="2" name="Title 1"/>
          <p:cNvSpPr>
            <a:spLocks noGrp="1"/>
          </p:cNvSpPr>
          <p:nvPr>
            <p:ph type="title"/>
          </p:nvPr>
        </p:nvSpPr>
        <p:spPr>
          <a:solidFill>
            <a:srgbClr val="FF0000"/>
          </a:solidFill>
        </p:spPr>
        <p:txBody>
          <a:bodyPr/>
          <a:lstStyle/>
          <a:p>
            <a:r>
              <a:rPr lang="en-US" dirty="0"/>
              <a:t>Our Challenge</a:t>
            </a:r>
          </a:p>
        </p:txBody>
      </p:sp>
      <p:sp>
        <p:nvSpPr>
          <p:cNvPr id="15" name="Content Placeholder 14"/>
          <p:cNvSpPr>
            <a:spLocks noGrp="1"/>
          </p:cNvSpPr>
          <p:nvPr>
            <p:ph sz="half" idx="10"/>
          </p:nvPr>
        </p:nvSpPr>
        <p:spPr>
          <a:xfrm>
            <a:off x="4429126" y="905775"/>
            <a:ext cx="4479452" cy="4825100"/>
          </a:xfrm>
        </p:spPr>
        <p:txBody>
          <a:bodyPr/>
          <a:lstStyle/>
          <a:p>
            <a:pPr>
              <a:buClrTx/>
            </a:pPr>
            <a:r>
              <a:rPr lang="en-US" sz="1600" dirty="0">
                <a:solidFill>
                  <a:schemeClr val="tx1"/>
                </a:solidFill>
              </a:rPr>
              <a:t>Provide our customers access to Thermo Fisher products real time on their own campus</a:t>
            </a:r>
            <a:br>
              <a:rPr lang="en-US" sz="1600" dirty="0">
                <a:solidFill>
                  <a:schemeClr val="tx1"/>
                </a:solidFill>
              </a:rPr>
            </a:br>
            <a:endParaRPr lang="en-US" sz="1600" dirty="0">
              <a:solidFill>
                <a:schemeClr val="tx1"/>
              </a:solidFill>
            </a:endParaRPr>
          </a:p>
          <a:p>
            <a:pPr>
              <a:buClrTx/>
            </a:pPr>
            <a:r>
              <a:rPr lang="en-US" sz="1600" dirty="0">
                <a:solidFill>
                  <a:schemeClr val="tx1"/>
                </a:solidFill>
              </a:rPr>
              <a:t>Make it super simple for customers to purchase and retrieve our products</a:t>
            </a:r>
            <a:br>
              <a:rPr lang="en-US" sz="1600" dirty="0">
                <a:solidFill>
                  <a:schemeClr val="tx1"/>
                </a:solidFill>
              </a:rPr>
            </a:br>
            <a:endParaRPr lang="en-US" sz="1600" dirty="0">
              <a:solidFill>
                <a:schemeClr val="tx1"/>
              </a:solidFill>
            </a:endParaRPr>
          </a:p>
          <a:p>
            <a:pPr>
              <a:buClrTx/>
            </a:pPr>
            <a:r>
              <a:rPr lang="en-US" sz="1600" dirty="0">
                <a:solidFill>
                  <a:schemeClr val="tx1"/>
                </a:solidFill>
              </a:rPr>
              <a:t>The products needed to be securely stored and refrigerated</a:t>
            </a:r>
            <a:br>
              <a:rPr lang="en-US" sz="1600" dirty="0">
                <a:solidFill>
                  <a:schemeClr val="tx1"/>
                </a:solidFill>
              </a:rPr>
            </a:br>
            <a:endParaRPr lang="en-US" sz="1600" dirty="0">
              <a:solidFill>
                <a:schemeClr val="tx1"/>
              </a:solidFill>
            </a:endParaRPr>
          </a:p>
          <a:p>
            <a:pPr>
              <a:buClrTx/>
            </a:pPr>
            <a:r>
              <a:rPr lang="en-US" sz="1600" dirty="0">
                <a:solidFill>
                  <a:schemeClr val="tx1"/>
                </a:solidFill>
              </a:rPr>
              <a:t>Inventory and replenishment needed to be automatic</a:t>
            </a:r>
          </a:p>
        </p:txBody>
      </p:sp>
      <p:pic>
        <p:nvPicPr>
          <p:cNvPr id="1027" name="Picture 3"/>
          <p:cNvPicPr>
            <a:picLocks noChangeAspect="1" noChangeArrowheads="1"/>
          </p:cNvPicPr>
          <p:nvPr/>
        </p:nvPicPr>
        <p:blipFill>
          <a:blip r:embed="rId3"/>
          <a:srcRect/>
          <a:stretch>
            <a:fillRect/>
          </a:stretch>
        </p:blipFill>
        <p:spPr bwMode="auto">
          <a:xfrm>
            <a:off x="0" y="983700"/>
            <a:ext cx="3546475" cy="4829175"/>
          </a:xfrm>
          <a:prstGeom prst="rect">
            <a:avLst/>
          </a:prstGeom>
          <a:noFill/>
          <a:ln w="9525">
            <a:noFill/>
            <a:miter lim="800000"/>
            <a:headEnd/>
            <a:tailEnd/>
          </a:ln>
          <a:effectLst/>
        </p:spPr>
      </p:pic>
    </p:spTree>
    <p:extLst>
      <p:ext uri="{BB962C8B-B14F-4D97-AF65-F5344CB8AC3E}">
        <p14:creationId xmlns:p14="http://schemas.microsoft.com/office/powerpoint/2010/main" val="696319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p:nvPr/>
        </p:nvSpPr>
        <p:spPr>
          <a:xfrm flipV="1">
            <a:off x="0" y="6315430"/>
            <a:ext cx="9144001" cy="1588"/>
          </a:xfrm>
          <a:prstGeom prst="line">
            <a:avLst/>
          </a:prstGeom>
          <a:ln w="38100">
            <a:solidFill>
              <a:srgbClr val="555759"/>
            </a:solidFill>
            <a:round/>
          </a:ln>
        </p:spPr>
        <p:txBody>
          <a:bodyPr lIns="0" tIns="0" rIns="0" bIns="0"/>
          <a:lstStyle/>
          <a:p>
            <a:pPr lvl="0" defTabSz="457200">
              <a:defRPr sz="1200">
                <a:latin typeface="+mn-lt"/>
                <a:ea typeface="+mn-ea"/>
                <a:cs typeface="+mn-cs"/>
                <a:sym typeface="Helvetica"/>
              </a:defRPr>
            </a:pPr>
            <a:endParaRPr/>
          </a:p>
        </p:txBody>
      </p:sp>
      <p:sp>
        <p:nvSpPr>
          <p:cNvPr id="2" name="Title 1"/>
          <p:cNvSpPr>
            <a:spLocks noGrp="1"/>
          </p:cNvSpPr>
          <p:nvPr>
            <p:ph type="title"/>
          </p:nvPr>
        </p:nvSpPr>
        <p:spPr/>
        <p:txBody>
          <a:bodyPr/>
          <a:lstStyle/>
          <a:p>
            <a:r>
              <a:rPr lang="en-US" dirty="0"/>
              <a:t>Decisions We Faced</a:t>
            </a:r>
          </a:p>
        </p:txBody>
      </p:sp>
      <p:sp>
        <p:nvSpPr>
          <p:cNvPr id="9" name="Cloud 8"/>
          <p:cNvSpPr/>
          <p:nvPr/>
        </p:nvSpPr>
        <p:spPr bwMode="auto">
          <a:xfrm>
            <a:off x="2913438" y="691912"/>
            <a:ext cx="3023119" cy="2537927"/>
          </a:xfrm>
          <a:prstGeom prst="cloud">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800" dirty="0">
                <a:latin typeface="Arial" pitchFamily="124" charset="0"/>
              </a:rPr>
              <a:t>   MIDDLEWARE</a:t>
            </a:r>
          </a:p>
          <a:p>
            <a:pPr marL="0" marR="0" indent="0" algn="l" defTabSz="914400" rtl="0" eaLnBrk="0" fontAlgn="base" latinLnBrk="0" hangingPunct="0">
              <a:lnSpc>
                <a:spcPct val="100000"/>
              </a:lnSpc>
              <a:spcBef>
                <a:spcPct val="0"/>
              </a:spcBef>
              <a:spcAft>
                <a:spcPct val="0"/>
              </a:spcAft>
              <a:buClrTx/>
              <a:buSzTx/>
              <a:buFontTx/>
              <a:buNone/>
              <a:tabLst/>
            </a:pPr>
            <a:r>
              <a:rPr lang="en-US" sz="1200" dirty="0">
                <a:solidFill>
                  <a:srgbClr val="FF0000"/>
                </a:solidFill>
                <a:latin typeface="Arial" pitchFamily="124" charset="0"/>
              </a:rPr>
              <a:t>(Corporate  Architecture   Requirement)</a:t>
            </a:r>
          </a:p>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p:txBody>
      </p:sp>
      <p:sp>
        <p:nvSpPr>
          <p:cNvPr id="11" name="Flowchart: Process 10"/>
          <p:cNvSpPr/>
          <p:nvPr/>
        </p:nvSpPr>
        <p:spPr bwMode="auto">
          <a:xfrm>
            <a:off x="3690989" y="3780251"/>
            <a:ext cx="1471127" cy="2080822"/>
          </a:xfrm>
          <a:prstGeom prst="flowChartProcess">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800" dirty="0">
              <a:latin typeface="Arial" pitchFamily="124"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800" dirty="0">
                <a:latin typeface="Arial" pitchFamily="124" charset="0"/>
              </a:rPr>
              <a:t>APP LAYER</a:t>
            </a:r>
          </a:p>
        </p:txBody>
      </p:sp>
      <p:sp>
        <p:nvSpPr>
          <p:cNvPr id="12" name="Flowchart: Magnetic Disk 11"/>
          <p:cNvSpPr/>
          <p:nvPr/>
        </p:nvSpPr>
        <p:spPr bwMode="auto">
          <a:xfrm>
            <a:off x="4023781" y="4996402"/>
            <a:ext cx="914400" cy="612648"/>
          </a:xfrm>
          <a:prstGeom prst="flowChartMagneticDisk">
            <a:avLst/>
          </a:prstGeom>
          <a:solidFill>
            <a:schemeClr val="bg2">
              <a:lumMod val="60000"/>
              <a:lumOff val="4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a:latin typeface="Arial" pitchFamily="124" charset="0"/>
              </a:rPr>
              <a:t>    DB</a:t>
            </a:r>
          </a:p>
        </p:txBody>
      </p:sp>
      <p:cxnSp>
        <p:nvCxnSpPr>
          <p:cNvPr id="13" name="Straight Arrow Connector 12"/>
          <p:cNvCxnSpPr/>
          <p:nvPr/>
        </p:nvCxnSpPr>
        <p:spPr bwMode="auto">
          <a:xfrm>
            <a:off x="4480981" y="3229839"/>
            <a:ext cx="0" cy="550412"/>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5" name="Straight Arrow Connector 14"/>
          <p:cNvCxnSpPr/>
          <p:nvPr/>
        </p:nvCxnSpPr>
        <p:spPr bwMode="auto">
          <a:xfrm>
            <a:off x="2409585" y="2082174"/>
            <a:ext cx="503853" cy="7883"/>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6" name="TextBox 15"/>
          <p:cNvSpPr txBox="1"/>
          <p:nvPr/>
        </p:nvSpPr>
        <p:spPr>
          <a:xfrm>
            <a:off x="6550090" y="4492489"/>
            <a:ext cx="1741182" cy="461665"/>
          </a:xfrm>
          <a:prstGeom prst="rect">
            <a:avLst/>
          </a:prstGeom>
          <a:noFill/>
        </p:spPr>
        <p:txBody>
          <a:bodyPr wrap="none" rtlCol="0" anchor="ctr" anchorCtr="1">
            <a:spAutoFit/>
          </a:bodyPr>
          <a:lstStyle/>
          <a:p>
            <a:r>
              <a:rPr lang="en-US" dirty="0">
                <a:solidFill>
                  <a:schemeClr val="accent3">
                    <a:lumMod val="60000"/>
                    <a:lumOff val="40000"/>
                  </a:schemeClr>
                </a:solidFill>
              </a:rPr>
              <a:t>SECURITY</a:t>
            </a:r>
          </a:p>
        </p:txBody>
      </p:sp>
      <p:sp>
        <p:nvSpPr>
          <p:cNvPr id="17" name="TextBox 16"/>
          <p:cNvSpPr txBox="1"/>
          <p:nvPr/>
        </p:nvSpPr>
        <p:spPr>
          <a:xfrm>
            <a:off x="5936557" y="3095625"/>
            <a:ext cx="2857705" cy="461665"/>
          </a:xfrm>
          <a:prstGeom prst="rect">
            <a:avLst/>
          </a:prstGeom>
          <a:noFill/>
        </p:spPr>
        <p:txBody>
          <a:bodyPr wrap="none" rtlCol="0" anchor="ctr" anchorCtr="1">
            <a:spAutoFit/>
          </a:bodyPr>
          <a:lstStyle/>
          <a:p>
            <a:r>
              <a:rPr lang="en-US" dirty="0">
                <a:solidFill>
                  <a:schemeClr val="accent3">
                    <a:lumMod val="60000"/>
                    <a:lumOff val="40000"/>
                  </a:schemeClr>
                </a:solidFill>
              </a:rPr>
              <a:t>DOCUMENTATION</a:t>
            </a:r>
          </a:p>
        </p:txBody>
      </p:sp>
      <p:sp>
        <p:nvSpPr>
          <p:cNvPr id="18" name="TextBox 17"/>
          <p:cNvSpPr txBox="1"/>
          <p:nvPr/>
        </p:nvSpPr>
        <p:spPr>
          <a:xfrm>
            <a:off x="6550090" y="3780251"/>
            <a:ext cx="1516762" cy="461665"/>
          </a:xfrm>
          <a:prstGeom prst="rect">
            <a:avLst/>
          </a:prstGeom>
          <a:noFill/>
        </p:spPr>
        <p:txBody>
          <a:bodyPr wrap="none" rtlCol="0" anchor="ctr" anchorCtr="1">
            <a:spAutoFit/>
          </a:bodyPr>
          <a:lstStyle/>
          <a:p>
            <a:r>
              <a:rPr lang="en-US" dirty="0">
                <a:solidFill>
                  <a:schemeClr val="accent3">
                    <a:lumMod val="60000"/>
                    <a:lumOff val="40000"/>
                  </a:schemeClr>
                </a:solidFill>
              </a:rPr>
              <a:t>TESTING</a:t>
            </a:r>
          </a:p>
        </p:txBody>
      </p:sp>
      <p:sp>
        <p:nvSpPr>
          <p:cNvPr id="19" name="TextBox 18"/>
          <p:cNvSpPr txBox="1"/>
          <p:nvPr/>
        </p:nvSpPr>
        <p:spPr>
          <a:xfrm>
            <a:off x="5936557" y="2320889"/>
            <a:ext cx="2844881" cy="461665"/>
          </a:xfrm>
          <a:prstGeom prst="rect">
            <a:avLst/>
          </a:prstGeom>
          <a:noFill/>
        </p:spPr>
        <p:txBody>
          <a:bodyPr wrap="none" rtlCol="0" anchor="ctr" anchorCtr="1">
            <a:spAutoFit/>
          </a:bodyPr>
          <a:lstStyle/>
          <a:p>
            <a:r>
              <a:rPr lang="en-US" dirty="0">
                <a:solidFill>
                  <a:schemeClr val="accent3">
                    <a:lumMod val="60000"/>
                    <a:lumOff val="40000"/>
                  </a:schemeClr>
                </a:solidFill>
              </a:rPr>
              <a:t>SOAP VS. </a:t>
            </a:r>
            <a:r>
              <a:rPr lang="en-US" dirty="0" err="1">
                <a:solidFill>
                  <a:schemeClr val="accent3">
                    <a:lumMod val="60000"/>
                    <a:lumOff val="40000"/>
                  </a:schemeClr>
                </a:solidFill>
              </a:rPr>
              <a:t>RESTful</a:t>
            </a:r>
            <a:endParaRPr lang="en-US" dirty="0">
              <a:solidFill>
                <a:schemeClr val="accent3">
                  <a:lumMod val="60000"/>
                  <a:lumOff val="40000"/>
                </a:schemeClr>
              </a:solidFill>
            </a:endParaRPr>
          </a:p>
        </p:txBody>
      </p:sp>
      <p:pic>
        <p:nvPicPr>
          <p:cNvPr id="20" name="Picture 3"/>
          <p:cNvPicPr>
            <a:picLocks noChangeAspect="1" noChangeArrowheads="1"/>
          </p:cNvPicPr>
          <p:nvPr/>
        </p:nvPicPr>
        <p:blipFill>
          <a:blip r:embed="rId3"/>
          <a:srcRect/>
          <a:stretch>
            <a:fillRect/>
          </a:stretch>
        </p:blipFill>
        <p:spPr bwMode="auto">
          <a:xfrm>
            <a:off x="679887" y="912407"/>
            <a:ext cx="1729698" cy="2355300"/>
          </a:xfrm>
          <a:prstGeom prst="rect">
            <a:avLst/>
          </a:prstGeom>
          <a:noFill/>
          <a:ln w="9525">
            <a:noFill/>
            <a:miter lim="800000"/>
            <a:headEnd/>
            <a:tailEnd/>
          </a:ln>
          <a:effectLst/>
        </p:spPr>
      </p:pic>
      <p:pic>
        <p:nvPicPr>
          <p:cNvPr id="69634" name="Picture 2" descr="Image result for coldfusion image"/>
          <p:cNvPicPr>
            <a:picLocks noChangeAspect="1" noChangeArrowheads="1"/>
          </p:cNvPicPr>
          <p:nvPr/>
        </p:nvPicPr>
        <p:blipFill>
          <a:blip r:embed="rId4"/>
          <a:srcRect/>
          <a:stretch>
            <a:fillRect/>
          </a:stretch>
        </p:blipFill>
        <p:spPr bwMode="auto">
          <a:xfrm>
            <a:off x="4196257" y="3924057"/>
            <a:ext cx="569447" cy="568432"/>
          </a:xfrm>
          <a:prstGeom prst="rect">
            <a:avLst/>
          </a:prstGeom>
          <a:noFill/>
        </p:spPr>
      </p:pic>
    </p:spTree>
    <p:extLst>
      <p:ext uri="{BB962C8B-B14F-4D97-AF65-F5344CB8AC3E}">
        <p14:creationId xmlns:p14="http://schemas.microsoft.com/office/powerpoint/2010/main" val="696319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1000" fill="hold"/>
                                        <p:tgtEl>
                                          <p:spTgt spid="17"/>
                                        </p:tgtEl>
                                        <p:attrNameLst>
                                          <p:attrName>ppt_x</p:attrName>
                                        </p:attrNameLst>
                                      </p:cBhvr>
                                      <p:tavLst>
                                        <p:tav tm="0">
                                          <p:val>
                                            <p:strVal val="1+#ppt_w/2"/>
                                          </p:val>
                                        </p:tav>
                                        <p:tav tm="100000">
                                          <p:val>
                                            <p:strVal val="#ppt_x"/>
                                          </p:val>
                                        </p:tav>
                                      </p:tavLst>
                                    </p:anim>
                                    <p:anim calcmode="lin" valueType="num">
                                      <p:cBhvr additive="base">
                                        <p:cTn id="14"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1+#ppt_w/2"/>
                                          </p:val>
                                        </p:tav>
                                        <p:tav tm="100000">
                                          <p:val>
                                            <p:strVal val="#ppt_x"/>
                                          </p:val>
                                        </p:tav>
                                      </p:tavLst>
                                    </p:anim>
                                    <p:anim calcmode="lin" valueType="num">
                                      <p:cBhvr additive="base">
                                        <p:cTn id="20"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ppt_x"/>
                                          </p:val>
                                        </p:tav>
                                        <p:tav tm="100000">
                                          <p:val>
                                            <p:strVal val="#ppt_x"/>
                                          </p:val>
                                        </p:tav>
                                      </p:tavLst>
                                    </p:anim>
                                    <p:anim calcmode="lin" valueType="num">
                                      <p:cBhvr additive="base">
                                        <p:cTn id="26"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Initial Solution – SOAP VS. </a:t>
            </a:r>
            <a:r>
              <a:rPr lang="en-US" b="1" dirty="0" err="1"/>
              <a:t>RESTful</a:t>
            </a:r>
            <a:endParaRPr lang="en-US" b="1" dirty="0"/>
          </a:p>
        </p:txBody>
      </p:sp>
      <p:sp>
        <p:nvSpPr>
          <p:cNvPr id="5" name="Rectangle 4"/>
          <p:cNvSpPr/>
          <p:nvPr/>
        </p:nvSpPr>
        <p:spPr>
          <a:xfrm>
            <a:off x="429207" y="1905506"/>
            <a:ext cx="6755363" cy="3046988"/>
          </a:xfrm>
          <a:prstGeom prst="rect">
            <a:avLst/>
          </a:prstGeom>
        </p:spPr>
        <p:txBody>
          <a:bodyPr wrap="square">
            <a:spAutoFit/>
          </a:bodyPr>
          <a:lstStyle/>
          <a:p>
            <a:pPr>
              <a:buNone/>
            </a:pPr>
            <a:r>
              <a:rPr lang="en-US" b="1" dirty="0"/>
              <a:t>Soap</a:t>
            </a:r>
          </a:p>
          <a:p>
            <a:pPr>
              <a:buFont typeface="Arial" pitchFamily="34" charset="0"/>
              <a:buChar char="•"/>
            </a:pPr>
            <a:r>
              <a:rPr lang="en-US" dirty="0" err="1"/>
              <a:t>RESTful</a:t>
            </a:r>
            <a:r>
              <a:rPr lang="en-US" dirty="0"/>
              <a:t> not supported by CF8</a:t>
            </a:r>
          </a:p>
          <a:p>
            <a:pPr>
              <a:buFont typeface="Arial" pitchFamily="34" charset="0"/>
              <a:buChar char="•"/>
            </a:pPr>
            <a:r>
              <a:rPr lang="en-US" dirty="0"/>
              <a:t>Middleware utilized SOAP</a:t>
            </a:r>
          </a:p>
          <a:p>
            <a:endParaRPr lang="en-US" dirty="0"/>
          </a:p>
          <a:p>
            <a:endParaRPr lang="en-US" dirty="0"/>
          </a:p>
          <a:p>
            <a:pPr>
              <a:buNone/>
            </a:pPr>
            <a:r>
              <a:rPr lang="en-US" b="1" dirty="0" err="1"/>
              <a:t>RESTful</a:t>
            </a:r>
            <a:endParaRPr lang="en-US" b="1" dirty="0"/>
          </a:p>
          <a:p>
            <a:pPr>
              <a:buFont typeface="Arial" pitchFamily="34" charset="0"/>
              <a:buChar char="•"/>
            </a:pPr>
            <a:r>
              <a:rPr lang="en-US" dirty="0"/>
              <a:t>CF 10 introduced REST support</a:t>
            </a:r>
          </a:p>
          <a:p>
            <a:pPr>
              <a:buFont typeface="Arial" pitchFamily="34" charset="0"/>
              <a:buChar char="•"/>
            </a:pPr>
            <a:r>
              <a:rPr lang="en-US" dirty="0"/>
              <a:t>Approval to bypass middleware</a:t>
            </a:r>
          </a:p>
        </p:txBody>
      </p:sp>
    </p:spTree>
    <p:extLst>
      <p:ext uri="{BB962C8B-B14F-4D97-AF65-F5344CB8AC3E}">
        <p14:creationId xmlns:p14="http://schemas.microsoft.com/office/powerpoint/2010/main" val="427010909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775201" y="666751"/>
            <a:ext cx="4144962" cy="5457824"/>
          </a:xfrm>
        </p:spPr>
        <p:txBody>
          <a:bodyPr/>
          <a:lstStyle/>
          <a:p>
            <a:pPr>
              <a:buNone/>
            </a:pPr>
            <a:r>
              <a:rPr lang="en-US" sz="1600" b="1" dirty="0" err="1"/>
              <a:t>RESTful</a:t>
            </a:r>
            <a:endParaRPr lang="en-US" sz="1600" b="1" dirty="0"/>
          </a:p>
          <a:p>
            <a:pPr>
              <a:buNone/>
            </a:pPr>
            <a:r>
              <a:rPr lang="en-US" sz="1600" u="sng" dirty="0"/>
              <a:t>Documentation</a:t>
            </a:r>
            <a:r>
              <a:rPr lang="en-US" sz="1600" dirty="0"/>
              <a:t> </a:t>
            </a:r>
          </a:p>
          <a:p>
            <a:pPr lvl="1"/>
            <a:r>
              <a:rPr lang="en-US" sz="1400" dirty="0"/>
              <a:t>No self documenting  tools for REST</a:t>
            </a:r>
          </a:p>
          <a:p>
            <a:pPr lvl="1"/>
            <a:r>
              <a:rPr lang="en-US" sz="1400" dirty="0"/>
              <a:t>Unfamiliar with </a:t>
            </a:r>
            <a:r>
              <a:rPr lang="en-US" sz="1400" dirty="0">
                <a:solidFill>
                  <a:srgbClr val="FF0000"/>
                </a:solidFill>
              </a:rPr>
              <a:t>SWAGGER</a:t>
            </a:r>
          </a:p>
          <a:p>
            <a:pPr lvl="1"/>
            <a:r>
              <a:rPr lang="en-US" sz="1400" dirty="0"/>
              <a:t>Hand coded in CFML</a:t>
            </a:r>
          </a:p>
          <a:p>
            <a:pPr lvl="1">
              <a:buNone/>
            </a:pPr>
            <a:endParaRPr lang="en-US" sz="1400" dirty="0"/>
          </a:p>
          <a:p>
            <a:pPr>
              <a:buNone/>
            </a:pPr>
            <a:r>
              <a:rPr lang="en-US" sz="1600" u="sng" dirty="0"/>
              <a:t>Testing</a:t>
            </a:r>
          </a:p>
          <a:p>
            <a:pPr lvl="1">
              <a:spcAft>
                <a:spcPts val="600"/>
              </a:spcAft>
              <a:defRPr/>
            </a:pPr>
            <a:r>
              <a:rPr lang="en-US" sz="1400" kern="0" dirty="0">
                <a:solidFill>
                  <a:schemeClr val="tx1"/>
                </a:solidFill>
                <a:latin typeface="Arial" pitchFamily="34" charset="0"/>
                <a:ea typeface="ＭＳ Ｐゴシック" pitchFamily="-60" charset="-128"/>
                <a:cs typeface="Arial" pitchFamily="34" charset="0"/>
              </a:rPr>
              <a:t>Custom CFML Test Harnesses</a:t>
            </a:r>
          </a:p>
          <a:p>
            <a:pPr lvl="1">
              <a:spcAft>
                <a:spcPts val="600"/>
              </a:spcAft>
              <a:defRPr/>
            </a:pPr>
            <a:r>
              <a:rPr lang="en-US" sz="1400" kern="0" dirty="0">
                <a:solidFill>
                  <a:srgbClr val="FF0000"/>
                </a:solidFill>
                <a:ea typeface="ＭＳ Ｐゴシック" pitchFamily="-60" charset="-128"/>
                <a:cs typeface="Arial" pitchFamily="34" charset="0"/>
              </a:rPr>
              <a:t>POSTMAN / BOOMERANG</a:t>
            </a:r>
            <a:endParaRPr lang="en-US" sz="1400" kern="0" dirty="0">
              <a:solidFill>
                <a:srgbClr val="FF0000"/>
              </a:solidFill>
              <a:latin typeface="Arial" pitchFamily="34" charset="0"/>
              <a:ea typeface="ＭＳ Ｐゴシック" pitchFamily="-60" charset="-128"/>
              <a:cs typeface="Arial" pitchFamily="34" charset="0"/>
            </a:endParaRPr>
          </a:p>
          <a:p>
            <a:pPr>
              <a:buNone/>
            </a:pPr>
            <a:endParaRPr lang="en-US" sz="1600" dirty="0"/>
          </a:p>
          <a:p>
            <a:pPr>
              <a:buNone/>
            </a:pPr>
            <a:r>
              <a:rPr lang="en-US" sz="1600" u="sng" dirty="0"/>
              <a:t>Security</a:t>
            </a:r>
          </a:p>
          <a:p>
            <a:pPr lvl="1"/>
            <a:r>
              <a:rPr lang="en-US" sz="1400" dirty="0"/>
              <a:t>Coded</a:t>
            </a:r>
          </a:p>
          <a:p>
            <a:pPr>
              <a:buNone/>
            </a:pPr>
            <a:endParaRPr lang="en-US" sz="1600" dirty="0"/>
          </a:p>
        </p:txBody>
      </p:sp>
      <p:sp>
        <p:nvSpPr>
          <p:cNvPr id="3" name="Title 2"/>
          <p:cNvSpPr>
            <a:spLocks noGrp="1"/>
          </p:cNvSpPr>
          <p:nvPr>
            <p:ph type="title"/>
          </p:nvPr>
        </p:nvSpPr>
        <p:spPr>
          <a:solidFill>
            <a:srgbClr val="FF0000"/>
          </a:solidFill>
        </p:spPr>
        <p:txBody>
          <a:bodyPr/>
          <a:lstStyle/>
          <a:p>
            <a:r>
              <a:rPr lang="en-US" dirty="0"/>
              <a:t>Initial Solution – SOAP VS. </a:t>
            </a:r>
            <a:r>
              <a:rPr lang="en-US" dirty="0" err="1"/>
              <a:t>RESTful</a:t>
            </a:r>
            <a:endParaRPr lang="en-US" dirty="0"/>
          </a:p>
        </p:txBody>
      </p:sp>
      <p:sp>
        <p:nvSpPr>
          <p:cNvPr id="4" name="Content Placeholder 3"/>
          <p:cNvSpPr>
            <a:spLocks noGrp="1"/>
          </p:cNvSpPr>
          <p:nvPr>
            <p:ph sz="half" idx="1"/>
          </p:nvPr>
        </p:nvSpPr>
        <p:spPr>
          <a:xfrm>
            <a:off x="234951" y="666751"/>
            <a:ext cx="4144963" cy="5457824"/>
          </a:xfrm>
        </p:spPr>
        <p:txBody>
          <a:bodyPr/>
          <a:lstStyle/>
          <a:p>
            <a:pPr>
              <a:buNone/>
            </a:pPr>
            <a:r>
              <a:rPr lang="en-US" sz="1600" b="1" dirty="0"/>
              <a:t>SOAP</a:t>
            </a:r>
          </a:p>
          <a:p>
            <a:pPr>
              <a:buNone/>
            </a:pPr>
            <a:r>
              <a:rPr lang="en-US" sz="1600" u="sng" dirty="0"/>
              <a:t>Documentation </a:t>
            </a:r>
          </a:p>
          <a:p>
            <a:pPr lvl="1"/>
            <a:r>
              <a:rPr lang="en-US" sz="1400" dirty="0"/>
              <a:t>WSDL</a:t>
            </a:r>
          </a:p>
          <a:p>
            <a:pPr lvl="1"/>
            <a:endParaRPr lang="en-US" sz="1400" dirty="0"/>
          </a:p>
          <a:p>
            <a:pPr lvl="1"/>
            <a:endParaRPr lang="en-US" sz="1400" dirty="0"/>
          </a:p>
          <a:p>
            <a:pPr>
              <a:buNone/>
            </a:pPr>
            <a:endParaRPr lang="en-US" sz="1600" dirty="0"/>
          </a:p>
          <a:p>
            <a:pPr>
              <a:buNone/>
            </a:pPr>
            <a:r>
              <a:rPr lang="en-US" sz="1600" u="sng" dirty="0"/>
              <a:t>Testing</a:t>
            </a:r>
          </a:p>
          <a:p>
            <a:pPr lvl="1">
              <a:spcAft>
                <a:spcPts val="600"/>
              </a:spcAft>
              <a:defRPr/>
            </a:pPr>
            <a:r>
              <a:rPr lang="en-US" sz="1400" kern="0" dirty="0">
                <a:solidFill>
                  <a:schemeClr val="tx1"/>
                </a:solidFill>
                <a:latin typeface="Arial" pitchFamily="34" charset="0"/>
                <a:ea typeface="ＭＳ Ｐゴシック" pitchFamily="-60" charset="-128"/>
                <a:cs typeface="Arial" pitchFamily="34" charset="0"/>
              </a:rPr>
              <a:t>Custom CFML Test Harnesses</a:t>
            </a:r>
          </a:p>
          <a:p>
            <a:pPr lvl="1">
              <a:spcAft>
                <a:spcPts val="600"/>
              </a:spcAft>
              <a:defRPr/>
            </a:pPr>
            <a:r>
              <a:rPr lang="en-US" sz="1400" kern="0" dirty="0">
                <a:solidFill>
                  <a:srgbClr val="FF0000"/>
                </a:solidFill>
                <a:ea typeface="ＭＳ Ｐゴシック" pitchFamily="-60" charset="-128"/>
                <a:cs typeface="Arial" pitchFamily="34" charset="0"/>
              </a:rPr>
              <a:t>SOAP UI</a:t>
            </a:r>
            <a:endParaRPr lang="en-US" sz="1400" kern="0" dirty="0">
              <a:solidFill>
                <a:srgbClr val="FF0000"/>
              </a:solidFill>
              <a:latin typeface="Arial" pitchFamily="34" charset="0"/>
              <a:ea typeface="ＭＳ Ｐゴシック" pitchFamily="-60" charset="-128"/>
              <a:cs typeface="Arial" pitchFamily="34" charset="0"/>
            </a:endParaRPr>
          </a:p>
          <a:p>
            <a:pPr>
              <a:buNone/>
            </a:pPr>
            <a:endParaRPr lang="en-US" sz="1600" dirty="0"/>
          </a:p>
          <a:p>
            <a:pPr>
              <a:buNone/>
            </a:pPr>
            <a:r>
              <a:rPr lang="en-US" sz="1600" u="sng" dirty="0"/>
              <a:t>Security</a:t>
            </a:r>
          </a:p>
          <a:p>
            <a:pPr lvl="1"/>
            <a:r>
              <a:rPr lang="en-US" sz="1400" dirty="0"/>
              <a:t>Security handled by Oracle OFM Middleware – Server Recognition</a:t>
            </a:r>
          </a:p>
        </p:txBody>
      </p:sp>
    </p:spTree>
    <p:extLst>
      <p:ext uri="{BB962C8B-B14F-4D97-AF65-F5344CB8AC3E}">
        <p14:creationId xmlns:p14="http://schemas.microsoft.com/office/powerpoint/2010/main" val="42701090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None/>
            </a:pPr>
            <a:r>
              <a:rPr lang="en-US" sz="1400" dirty="0"/>
              <a:t>&lt;</a:t>
            </a:r>
            <a:r>
              <a:rPr lang="en-US" sz="1400" dirty="0" err="1"/>
              <a:t>cfcomponent</a:t>
            </a:r>
            <a:r>
              <a:rPr lang="en-US" sz="1400" dirty="0"/>
              <a:t> rest="true" </a:t>
            </a:r>
            <a:r>
              <a:rPr lang="en-US" sz="1400" dirty="0" err="1"/>
              <a:t>restpath</a:t>
            </a:r>
            <a:r>
              <a:rPr lang="en-US" sz="1400" dirty="0"/>
              <a:t>="/books" </a:t>
            </a:r>
            <a:r>
              <a:rPr lang="en-US" sz="1400" dirty="0" err="1"/>
              <a:t>displayname</a:t>
            </a:r>
            <a:r>
              <a:rPr lang="en-US" sz="1400" dirty="0"/>
              <a:t>="books"   </a:t>
            </a:r>
            <a:r>
              <a:rPr lang="en-US" sz="1400" dirty="0">
                <a:solidFill>
                  <a:srgbClr val="FF0000"/>
                </a:solidFill>
              </a:rPr>
              <a:t>extends="</a:t>
            </a:r>
            <a:r>
              <a:rPr lang="en-US" sz="1400" dirty="0" err="1">
                <a:solidFill>
                  <a:srgbClr val="FF0000"/>
                </a:solidFill>
              </a:rPr>
              <a:t>packetTracking</a:t>
            </a:r>
            <a:r>
              <a:rPr lang="en-US" sz="1400" dirty="0">
                <a:solidFill>
                  <a:srgbClr val="FF0000"/>
                </a:solidFill>
              </a:rPr>
              <a:t>"&gt;</a:t>
            </a:r>
          </a:p>
          <a:p>
            <a:pPr>
              <a:buNone/>
            </a:pPr>
            <a:r>
              <a:rPr lang="en-US" sz="1400" dirty="0"/>
              <a:t>	&lt;</a:t>
            </a:r>
            <a:r>
              <a:rPr lang="en-US" sz="1400" dirty="0" err="1"/>
              <a:t>cffunction</a:t>
            </a:r>
            <a:r>
              <a:rPr lang="en-US" sz="1400" dirty="0"/>
              <a:t> name="</a:t>
            </a:r>
            <a:r>
              <a:rPr lang="en-US" sz="1400" dirty="0" err="1"/>
              <a:t>getBookDetailsJSON</a:t>
            </a:r>
            <a:r>
              <a:rPr lang="en-US" sz="1400" dirty="0"/>
              <a:t>" access="remote" </a:t>
            </a:r>
            <a:r>
              <a:rPr lang="en-US" sz="1400" dirty="0" err="1">
                <a:solidFill>
                  <a:srgbClr val="3A9CB0"/>
                </a:solidFill>
              </a:rPr>
              <a:t>httpmethod</a:t>
            </a:r>
            <a:r>
              <a:rPr lang="en-US" sz="1400" dirty="0">
                <a:solidFill>
                  <a:srgbClr val="3A9CB0"/>
                </a:solidFill>
              </a:rPr>
              <a:t>="GET" </a:t>
            </a:r>
            <a:r>
              <a:rPr lang="en-US" sz="1400" dirty="0" err="1"/>
              <a:t>returntype</a:t>
            </a:r>
            <a:r>
              <a:rPr lang="en-US" sz="1400" dirty="0"/>
              <a:t>="any" 	</a:t>
            </a:r>
            <a:r>
              <a:rPr lang="en-US" sz="1400" dirty="0" err="1"/>
              <a:t>restpath</a:t>
            </a:r>
            <a:r>
              <a:rPr lang="en-US" sz="1400" dirty="0"/>
              <a:t>="{</a:t>
            </a:r>
            <a:r>
              <a:rPr lang="en-US" sz="1400" dirty="0" err="1"/>
              <a:t>bookid</a:t>
            </a:r>
            <a:r>
              <a:rPr lang="en-US" sz="1400" dirty="0"/>
              <a:t>}"  produces="application/</a:t>
            </a:r>
            <a:r>
              <a:rPr lang="en-US" sz="1400" dirty="0" err="1"/>
              <a:t>json</a:t>
            </a:r>
            <a:r>
              <a:rPr lang="en-US" sz="1400" dirty="0"/>
              <a:t>"&gt;</a:t>
            </a:r>
          </a:p>
          <a:p>
            <a:pPr>
              <a:buNone/>
            </a:pPr>
            <a:r>
              <a:rPr lang="en-US" sz="1400" dirty="0"/>
              <a:t>		&lt;</a:t>
            </a:r>
            <a:r>
              <a:rPr lang="en-US" sz="1400" dirty="0" err="1"/>
              <a:t>cfargument</a:t>
            </a:r>
            <a:r>
              <a:rPr lang="en-US" sz="1400" dirty="0"/>
              <a:t> name="</a:t>
            </a:r>
            <a:r>
              <a:rPr lang="en-US" sz="1400" dirty="0" err="1"/>
              <a:t>bookid</a:t>
            </a:r>
            <a:r>
              <a:rPr lang="en-US" sz="1400" dirty="0"/>
              <a:t>" required="true" </a:t>
            </a:r>
            <a:r>
              <a:rPr lang="en-US" sz="1400" dirty="0" err="1"/>
              <a:t>restargsource</a:t>
            </a:r>
            <a:r>
              <a:rPr lang="en-US" sz="1400" dirty="0"/>
              <a:t>="Path" type="string"&gt;</a:t>
            </a:r>
          </a:p>
          <a:p>
            <a:pPr>
              <a:buNone/>
            </a:pPr>
            <a:r>
              <a:rPr lang="en-US" sz="1400" dirty="0"/>
              <a:t>		</a:t>
            </a:r>
            <a:r>
              <a:rPr lang="en-US" sz="1400" dirty="0">
                <a:solidFill>
                  <a:srgbClr val="FF0000"/>
                </a:solidFill>
              </a:rPr>
              <a:t>&lt;</a:t>
            </a:r>
            <a:r>
              <a:rPr lang="en-US" sz="1400" dirty="0" err="1">
                <a:solidFill>
                  <a:srgbClr val="FF0000"/>
                </a:solidFill>
              </a:rPr>
              <a:t>cfinclude</a:t>
            </a:r>
            <a:r>
              <a:rPr lang="en-US" sz="1400" dirty="0">
                <a:solidFill>
                  <a:srgbClr val="FF0000"/>
                </a:solidFill>
              </a:rPr>
              <a:t> template="inc_tracking.cfm"&gt;</a:t>
            </a:r>
          </a:p>
          <a:p>
            <a:pPr>
              <a:buNone/>
            </a:pPr>
            <a:r>
              <a:rPr lang="en-US" sz="1400" dirty="0"/>
              <a:t>		&lt;</a:t>
            </a:r>
            <a:r>
              <a:rPr lang="en-US" sz="1400" dirty="0" err="1"/>
              <a:t>cfquery</a:t>
            </a:r>
            <a:r>
              <a:rPr lang="en-US" sz="1400" dirty="0"/>
              <a:t> name="</a:t>
            </a:r>
            <a:r>
              <a:rPr lang="en-US" sz="1400" dirty="0" err="1"/>
              <a:t>qBookDetails</a:t>
            </a:r>
            <a:r>
              <a:rPr lang="en-US" sz="1400" dirty="0"/>
              <a:t>" </a:t>
            </a:r>
            <a:r>
              <a:rPr lang="en-US" sz="1400" dirty="0" err="1"/>
              <a:t>datasource</a:t>
            </a:r>
            <a:r>
              <a:rPr lang="en-US" sz="1400" dirty="0"/>
              <a:t>="#</a:t>
            </a:r>
            <a:r>
              <a:rPr lang="en-US" sz="1400" dirty="0" err="1"/>
              <a:t>request.readDSN</a:t>
            </a:r>
            <a:r>
              <a:rPr lang="en-US" sz="1400" dirty="0"/>
              <a:t>#"&gt;</a:t>
            </a:r>
          </a:p>
          <a:p>
            <a:pPr>
              <a:buNone/>
            </a:pPr>
            <a:r>
              <a:rPr lang="en-US" sz="1400" b="1" dirty="0"/>
              <a:t>		</a:t>
            </a:r>
            <a:r>
              <a:rPr lang="en-US" sz="1400" dirty="0"/>
              <a:t>	select </a:t>
            </a:r>
            <a:r>
              <a:rPr lang="en-US" sz="1400" dirty="0" err="1"/>
              <a:t>b.bookid</a:t>
            </a:r>
            <a:r>
              <a:rPr lang="en-US" sz="1400" dirty="0"/>
              <a:t>, </a:t>
            </a:r>
            <a:r>
              <a:rPr lang="en-US" sz="1400" dirty="0" err="1"/>
              <a:t>a.firstname</a:t>
            </a:r>
            <a:r>
              <a:rPr lang="en-US" sz="1400" dirty="0"/>
              <a:t>, </a:t>
            </a:r>
            <a:r>
              <a:rPr lang="en-US" sz="1400" dirty="0" err="1"/>
              <a:t>a.lastname</a:t>
            </a:r>
            <a:r>
              <a:rPr lang="en-US" sz="1400" dirty="0"/>
              <a:t>, </a:t>
            </a:r>
            <a:r>
              <a:rPr lang="en-US" sz="1400" dirty="0" err="1"/>
              <a:t>a.authorid</a:t>
            </a:r>
            <a:r>
              <a:rPr lang="en-US" sz="1400" dirty="0"/>
              <a:t>, </a:t>
            </a:r>
            <a:r>
              <a:rPr lang="en-US" sz="1400" dirty="0" err="1"/>
              <a:t>b.title</a:t>
            </a:r>
            <a:r>
              <a:rPr lang="en-US" sz="1400" dirty="0"/>
              <a:t>, </a:t>
            </a:r>
            <a:r>
              <a:rPr lang="en-US" sz="1400" dirty="0" err="1"/>
              <a:t>b.bookimage</a:t>
            </a:r>
            <a:r>
              <a:rPr lang="en-US" sz="1400" dirty="0"/>
              <a:t>, </a:t>
            </a:r>
            <a:r>
              <a:rPr lang="en-US" sz="1400" dirty="0" err="1"/>
              <a:t>b.bookdescription</a:t>
            </a:r>
            <a:r>
              <a:rPr lang="en-US" sz="1400" dirty="0"/>
              <a:t>, 					    </a:t>
            </a:r>
            <a:r>
              <a:rPr lang="en-US" sz="1400" dirty="0" err="1"/>
              <a:t>b.isspotlight</a:t>
            </a:r>
            <a:r>
              <a:rPr lang="en-US" sz="1400" dirty="0"/>
              <a:t>, </a:t>
            </a:r>
            <a:r>
              <a:rPr lang="en-US" sz="1400" dirty="0" err="1"/>
              <a:t>b.genre</a:t>
            </a:r>
            <a:endParaRPr lang="en-US" sz="1400" dirty="0"/>
          </a:p>
          <a:p>
            <a:pPr>
              <a:buNone/>
            </a:pPr>
            <a:r>
              <a:rPr lang="en-US" sz="1400" dirty="0"/>
              <a:t>			from </a:t>
            </a:r>
            <a:r>
              <a:rPr lang="en-US" sz="1400" dirty="0" err="1"/>
              <a:t>app.books</a:t>
            </a:r>
            <a:r>
              <a:rPr lang="en-US" sz="1400" dirty="0"/>
              <a:t> b, </a:t>
            </a:r>
            <a:r>
              <a:rPr lang="en-US" sz="1400" dirty="0" err="1"/>
              <a:t>app.authors</a:t>
            </a:r>
            <a:r>
              <a:rPr lang="en-US" sz="1400" dirty="0"/>
              <a:t> a</a:t>
            </a:r>
          </a:p>
          <a:p>
            <a:pPr>
              <a:buNone/>
            </a:pPr>
            <a:r>
              <a:rPr lang="en-US" sz="1400" dirty="0"/>
              <a:t>			where </a:t>
            </a:r>
            <a:r>
              <a:rPr lang="en-US" sz="1400" dirty="0" err="1"/>
              <a:t>a.authorid</a:t>
            </a:r>
            <a:r>
              <a:rPr lang="en-US" sz="1400" dirty="0"/>
              <a:t> = </a:t>
            </a:r>
            <a:r>
              <a:rPr lang="en-US" sz="1400" dirty="0" err="1"/>
              <a:t>b.authorid</a:t>
            </a:r>
            <a:endParaRPr lang="en-US" sz="1400" dirty="0"/>
          </a:p>
          <a:p>
            <a:pPr>
              <a:buNone/>
            </a:pPr>
            <a:r>
              <a:rPr lang="en-US" sz="1400" dirty="0"/>
              <a:t>			and </a:t>
            </a:r>
            <a:r>
              <a:rPr lang="en-US" sz="1400" dirty="0" err="1"/>
              <a:t>b.bookid</a:t>
            </a:r>
            <a:r>
              <a:rPr lang="en-US" sz="1400" dirty="0"/>
              <a:t> = #</a:t>
            </a:r>
            <a:r>
              <a:rPr lang="en-US" sz="1400" dirty="0" err="1"/>
              <a:t>arguments.bookid</a:t>
            </a:r>
            <a:r>
              <a:rPr lang="en-US" sz="1400" dirty="0"/>
              <a:t>#</a:t>
            </a:r>
          </a:p>
          <a:p>
            <a:pPr>
              <a:buNone/>
            </a:pPr>
            <a:r>
              <a:rPr lang="en-US" sz="1400" dirty="0"/>
              <a:t>		&lt;/</a:t>
            </a:r>
            <a:r>
              <a:rPr lang="en-US" sz="1400" dirty="0" err="1"/>
              <a:t>cfquery</a:t>
            </a:r>
            <a:r>
              <a:rPr lang="en-US" sz="1400" dirty="0"/>
              <a:t>&gt;</a:t>
            </a:r>
          </a:p>
          <a:p>
            <a:pPr>
              <a:buNone/>
            </a:pPr>
            <a:r>
              <a:rPr lang="en-US" sz="1400" dirty="0"/>
              <a:t>		</a:t>
            </a:r>
            <a:r>
              <a:rPr lang="en-US" sz="1400" dirty="0">
                <a:solidFill>
                  <a:srgbClr val="FF0000"/>
                </a:solidFill>
              </a:rPr>
              <a:t>&lt;</a:t>
            </a:r>
            <a:r>
              <a:rPr lang="en-US" sz="1400" dirty="0" err="1">
                <a:solidFill>
                  <a:srgbClr val="FF0000"/>
                </a:solidFill>
              </a:rPr>
              <a:t>cfset</a:t>
            </a:r>
            <a:r>
              <a:rPr lang="en-US" sz="1400" dirty="0">
                <a:solidFill>
                  <a:srgbClr val="FF0000"/>
                </a:solidFill>
              </a:rPr>
              <a:t> temp = </a:t>
            </a:r>
            <a:r>
              <a:rPr lang="en-US" sz="1400" dirty="0" err="1">
                <a:solidFill>
                  <a:srgbClr val="FF0000"/>
                </a:solidFill>
              </a:rPr>
              <a:t>restThrow</a:t>
            </a:r>
            <a:r>
              <a:rPr lang="en-US" sz="1400" dirty="0">
                <a:solidFill>
                  <a:srgbClr val="FF0000"/>
                </a:solidFill>
              </a:rPr>
              <a:t>(throw="false", </a:t>
            </a:r>
            <a:r>
              <a:rPr lang="en-US" sz="1400" dirty="0" err="1">
                <a:solidFill>
                  <a:srgbClr val="FF0000"/>
                </a:solidFill>
              </a:rPr>
              <a:t>errorCode</a:t>
            </a:r>
            <a:r>
              <a:rPr lang="en-US" sz="1400" dirty="0">
                <a:solidFill>
                  <a:srgbClr val="FF0000"/>
                </a:solidFill>
              </a:rPr>
              <a:t>="200", message="OK", detail="Action completed 	successfully.", data="#</a:t>
            </a:r>
            <a:r>
              <a:rPr lang="en-US" sz="1400" dirty="0" err="1">
                <a:solidFill>
                  <a:srgbClr val="FF0000"/>
                </a:solidFill>
              </a:rPr>
              <a:t>serializeJSON</a:t>
            </a:r>
            <a:r>
              <a:rPr lang="en-US" sz="1400" dirty="0">
                <a:solidFill>
                  <a:srgbClr val="FF0000"/>
                </a:solidFill>
              </a:rPr>
              <a:t>(</a:t>
            </a:r>
            <a:r>
              <a:rPr lang="en-US" sz="1400" dirty="0" err="1">
                <a:solidFill>
                  <a:srgbClr val="FF0000"/>
                </a:solidFill>
              </a:rPr>
              <a:t>qBookDetails</a:t>
            </a:r>
            <a:r>
              <a:rPr lang="en-US" sz="1400" dirty="0">
                <a:solidFill>
                  <a:srgbClr val="FF0000"/>
                </a:solidFill>
              </a:rPr>
              <a:t>)#", </a:t>
            </a:r>
            <a:r>
              <a:rPr lang="en-US" sz="1400" dirty="0" err="1">
                <a:solidFill>
                  <a:srgbClr val="FF0000"/>
                </a:solidFill>
              </a:rPr>
              <a:t>sourcename</a:t>
            </a:r>
            <a:r>
              <a:rPr lang="en-US" sz="1400" dirty="0">
                <a:solidFill>
                  <a:srgbClr val="FF0000"/>
                </a:solidFill>
              </a:rPr>
              <a:t>="#</a:t>
            </a:r>
            <a:r>
              <a:rPr lang="en-US" sz="1400" dirty="0" err="1">
                <a:solidFill>
                  <a:srgbClr val="FF0000"/>
                </a:solidFill>
              </a:rPr>
              <a:t>getfunctioncalledname</a:t>
            </a:r>
            <a:r>
              <a:rPr lang="en-US" sz="1400" dirty="0">
                <a:solidFill>
                  <a:srgbClr val="FF0000"/>
                </a:solidFill>
              </a:rPr>
              <a:t>()#")&gt;</a:t>
            </a:r>
          </a:p>
          <a:p>
            <a:pPr>
              <a:buNone/>
            </a:pPr>
            <a:r>
              <a:rPr lang="en-US" sz="1400" dirty="0"/>
              <a:t>		&lt;</a:t>
            </a:r>
            <a:r>
              <a:rPr lang="en-US" sz="1400" dirty="0" err="1"/>
              <a:t>cfreturn</a:t>
            </a:r>
            <a:r>
              <a:rPr lang="en-US" sz="1400" dirty="0"/>
              <a:t> </a:t>
            </a:r>
            <a:r>
              <a:rPr lang="en-US" sz="1400" dirty="0" err="1"/>
              <a:t>qBookDetails</a:t>
            </a:r>
            <a:r>
              <a:rPr lang="en-US" sz="1400" dirty="0"/>
              <a:t>&gt; </a:t>
            </a:r>
          </a:p>
          <a:p>
            <a:pPr>
              <a:buNone/>
            </a:pPr>
            <a:r>
              <a:rPr lang="en-US" sz="1400" dirty="0"/>
              <a:t>&lt;/</a:t>
            </a:r>
            <a:r>
              <a:rPr lang="en-US" sz="1400" dirty="0" err="1"/>
              <a:t>cffunction</a:t>
            </a:r>
            <a:r>
              <a:rPr lang="en-US" sz="1400" dirty="0"/>
              <a:t>&gt;</a:t>
            </a:r>
          </a:p>
        </p:txBody>
      </p:sp>
      <p:sp>
        <p:nvSpPr>
          <p:cNvPr id="2" name="Title 1"/>
          <p:cNvSpPr>
            <a:spLocks noGrp="1"/>
          </p:cNvSpPr>
          <p:nvPr>
            <p:ph type="title"/>
          </p:nvPr>
        </p:nvSpPr>
        <p:spPr>
          <a:solidFill>
            <a:srgbClr val="FF0000"/>
          </a:solidFill>
        </p:spPr>
        <p:txBody>
          <a:bodyPr/>
          <a:lstStyle/>
          <a:p>
            <a:r>
              <a:rPr lang="en-US" dirty="0"/>
              <a:t>Initial Solution – Books </a:t>
            </a:r>
            <a:r>
              <a:rPr lang="en-US" dirty="0" err="1"/>
              <a:t>RESTful</a:t>
            </a:r>
            <a:r>
              <a:rPr lang="en-US" dirty="0"/>
              <a:t> Code Snippet</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Solution – inc_tracking.cfm Snippet</a:t>
            </a:r>
          </a:p>
        </p:txBody>
      </p:sp>
      <p:sp>
        <p:nvSpPr>
          <p:cNvPr id="3" name="Rectangle 2"/>
          <p:cNvSpPr/>
          <p:nvPr/>
        </p:nvSpPr>
        <p:spPr>
          <a:xfrm>
            <a:off x="0" y="533400"/>
            <a:ext cx="9143999" cy="5016758"/>
          </a:xfrm>
          <a:prstGeom prst="rect">
            <a:avLst/>
          </a:prstGeom>
        </p:spPr>
        <p:txBody>
          <a:bodyPr wrap="square">
            <a:spAutoFit/>
          </a:bodyPr>
          <a:lstStyle/>
          <a:p>
            <a:endParaRPr lang="en-US" sz="1600" dirty="0"/>
          </a:p>
          <a:p>
            <a:r>
              <a:rPr lang="en-US" sz="1600" dirty="0"/>
              <a:t>&lt;</a:t>
            </a:r>
            <a:r>
              <a:rPr lang="en-US" sz="1600" dirty="0" err="1"/>
              <a:t>cfset</a:t>
            </a:r>
            <a:r>
              <a:rPr lang="en-US" sz="1600" dirty="0"/>
              <a:t> </a:t>
            </a:r>
            <a:r>
              <a:rPr lang="en-US" sz="1600" dirty="0" err="1"/>
              <a:t>httpRequest</a:t>
            </a:r>
            <a:r>
              <a:rPr lang="en-US" sz="1600" dirty="0"/>
              <a:t> = </a:t>
            </a:r>
            <a:r>
              <a:rPr lang="en-US" sz="1600" dirty="0" err="1"/>
              <a:t>getHTTPRequestData</a:t>
            </a:r>
            <a:r>
              <a:rPr lang="en-US" sz="1600" dirty="0"/>
              <a:t>()&gt;</a:t>
            </a:r>
          </a:p>
          <a:p>
            <a:r>
              <a:rPr lang="en-US" sz="1600" dirty="0"/>
              <a:t>&lt;</a:t>
            </a:r>
            <a:r>
              <a:rPr lang="en-US" sz="1600" dirty="0" err="1"/>
              <a:t>cfset</a:t>
            </a:r>
            <a:r>
              <a:rPr lang="en-US" sz="1600" dirty="0"/>
              <a:t> </a:t>
            </a:r>
            <a:r>
              <a:rPr lang="en-US" sz="1600" dirty="0" err="1"/>
              <a:t>request.rest</a:t>
            </a:r>
            <a:r>
              <a:rPr lang="en-US" sz="1600" dirty="0"/>
              <a:t> = {}&gt;</a:t>
            </a:r>
          </a:p>
          <a:p>
            <a:r>
              <a:rPr lang="en-US" sz="1600" dirty="0"/>
              <a:t>&lt;</a:t>
            </a:r>
            <a:r>
              <a:rPr lang="en-US" sz="1600" dirty="0" err="1"/>
              <a:t>cfset</a:t>
            </a:r>
            <a:r>
              <a:rPr lang="en-US" sz="1600" dirty="0"/>
              <a:t> </a:t>
            </a:r>
            <a:r>
              <a:rPr lang="en-US" sz="1600" dirty="0" err="1"/>
              <a:t>request.rest</a:t>
            </a:r>
            <a:r>
              <a:rPr lang="en-US" sz="1600" dirty="0"/>
              <a:t>["</a:t>
            </a:r>
            <a:r>
              <a:rPr lang="en-US" sz="1600" dirty="0" err="1"/>
              <a:t>sessionId</a:t>
            </a:r>
            <a:r>
              <a:rPr lang="en-US" sz="1600" dirty="0"/>
              <a:t>"] = </a:t>
            </a:r>
            <a:r>
              <a:rPr lang="en-US" sz="1600" dirty="0" err="1"/>
              <a:t>createUUID</a:t>
            </a:r>
            <a:r>
              <a:rPr lang="en-US" sz="1600" dirty="0"/>
              <a:t>()&gt;</a:t>
            </a:r>
          </a:p>
          <a:p>
            <a:r>
              <a:rPr lang="en-US" sz="1600" dirty="0"/>
              <a:t>&lt;</a:t>
            </a:r>
            <a:r>
              <a:rPr lang="en-US" sz="1600" dirty="0" err="1"/>
              <a:t>cfset</a:t>
            </a:r>
            <a:r>
              <a:rPr lang="en-US" sz="1600" dirty="0"/>
              <a:t> </a:t>
            </a:r>
            <a:r>
              <a:rPr lang="en-US" sz="1600" dirty="0" err="1"/>
              <a:t>request.rest</a:t>
            </a:r>
            <a:r>
              <a:rPr lang="en-US" sz="1600" dirty="0"/>
              <a:t>["</a:t>
            </a:r>
            <a:r>
              <a:rPr lang="en-US" sz="1600" dirty="0" err="1"/>
              <a:t>tsStart</a:t>
            </a:r>
            <a:r>
              <a:rPr lang="en-US" sz="1600" dirty="0"/>
              <a:t>"] = now()&gt;</a:t>
            </a:r>
          </a:p>
          <a:p>
            <a:r>
              <a:rPr lang="en-US" sz="1600" dirty="0"/>
              <a:t>&lt;</a:t>
            </a:r>
            <a:r>
              <a:rPr lang="en-US" sz="1600" dirty="0" err="1"/>
              <a:t>cfset</a:t>
            </a:r>
            <a:r>
              <a:rPr lang="en-US" sz="1600" dirty="0"/>
              <a:t> </a:t>
            </a:r>
            <a:r>
              <a:rPr lang="en-US" sz="1600" dirty="0" err="1"/>
              <a:t>request.rest</a:t>
            </a:r>
            <a:r>
              <a:rPr lang="en-US" sz="1600" dirty="0"/>
              <a:t>["</a:t>
            </a:r>
            <a:r>
              <a:rPr lang="en-US" sz="1600" dirty="0" err="1"/>
              <a:t>restPath</a:t>
            </a:r>
            <a:r>
              <a:rPr lang="en-US" sz="1600" dirty="0"/>
              <a:t>"] = CGI.PATH_INFO&gt;</a:t>
            </a:r>
          </a:p>
          <a:p>
            <a:endParaRPr lang="en-US" sz="1600" dirty="0"/>
          </a:p>
          <a:p>
            <a:r>
              <a:rPr lang="en-US" sz="1600" dirty="0"/>
              <a:t>&lt;</a:t>
            </a:r>
            <a:r>
              <a:rPr lang="en-US" sz="1600" dirty="0" err="1"/>
              <a:t>cfif</a:t>
            </a:r>
            <a:r>
              <a:rPr lang="en-US" sz="1600" dirty="0"/>
              <a:t> </a:t>
            </a:r>
            <a:r>
              <a:rPr lang="en-US" sz="1600" dirty="0" err="1"/>
              <a:t>isDefined</a:t>
            </a:r>
            <a:r>
              <a:rPr lang="en-US" sz="1600" dirty="0"/>
              <a:t>('</a:t>
            </a:r>
            <a:r>
              <a:rPr lang="en-US" sz="1600" dirty="0" err="1"/>
              <a:t>httpRequest.Headers.Authorization</a:t>
            </a:r>
            <a:r>
              <a:rPr lang="en-US" sz="1600" dirty="0"/>
              <a:t>')&gt;</a:t>
            </a:r>
          </a:p>
          <a:p>
            <a:r>
              <a:rPr lang="en-US" sz="1600" dirty="0"/>
              <a:t>      &lt;</a:t>
            </a:r>
            <a:r>
              <a:rPr lang="en-US" sz="1600" dirty="0" err="1"/>
              <a:t>cfset</a:t>
            </a:r>
            <a:r>
              <a:rPr lang="en-US" sz="1600" dirty="0"/>
              <a:t> </a:t>
            </a:r>
            <a:r>
              <a:rPr lang="en-US" sz="1600" dirty="0" err="1"/>
              <a:t>request.rest</a:t>
            </a:r>
            <a:r>
              <a:rPr lang="en-US" sz="1600" dirty="0"/>
              <a:t>["</a:t>
            </a:r>
            <a:r>
              <a:rPr lang="en-US" sz="1600" dirty="0" err="1"/>
              <a:t>authString</a:t>
            </a:r>
            <a:r>
              <a:rPr lang="en-US" sz="1600" dirty="0"/>
              <a:t>"] = </a:t>
            </a:r>
            <a:r>
              <a:rPr lang="en-US" sz="1600" dirty="0" err="1"/>
              <a:t>ToString</a:t>
            </a:r>
            <a:r>
              <a:rPr lang="en-US" sz="1600" dirty="0"/>
              <a:t>(</a:t>
            </a:r>
            <a:r>
              <a:rPr lang="en-US" sz="1600" dirty="0" err="1"/>
              <a:t>ToBinary</a:t>
            </a:r>
            <a:r>
              <a:rPr lang="en-US" sz="1600" dirty="0"/>
              <a:t>(        </a:t>
            </a:r>
            <a:r>
              <a:rPr lang="en-US" sz="1600" dirty="0" err="1"/>
              <a:t>ListLast</a:t>
            </a:r>
            <a:r>
              <a:rPr lang="en-US" sz="1600" dirty="0"/>
              <a:t>(</a:t>
            </a:r>
            <a:r>
              <a:rPr lang="en-US" sz="1600" dirty="0" err="1"/>
              <a:t>GetHTTPRequestData</a:t>
            </a:r>
            <a:r>
              <a:rPr lang="en-US" sz="1600" dirty="0"/>
              <a:t>().</a:t>
            </a:r>
            <a:r>
              <a:rPr lang="en-US" sz="1600" dirty="0" err="1"/>
              <a:t>Headers.Authorization</a:t>
            </a:r>
            <a:r>
              <a:rPr lang="en-US" sz="1600" dirty="0"/>
              <a:t>," ") ))&gt;</a:t>
            </a:r>
          </a:p>
          <a:p>
            <a:r>
              <a:rPr lang="en-US" sz="1600" dirty="0"/>
              <a:t>      &lt;</a:t>
            </a:r>
            <a:r>
              <a:rPr lang="en-US" sz="1600" dirty="0" err="1"/>
              <a:t>cfset</a:t>
            </a:r>
            <a:r>
              <a:rPr lang="en-US" sz="1600" dirty="0"/>
              <a:t> </a:t>
            </a:r>
            <a:r>
              <a:rPr lang="en-US" sz="1600" dirty="0" err="1"/>
              <a:t>request.rest</a:t>
            </a:r>
            <a:r>
              <a:rPr lang="en-US" sz="1600" dirty="0"/>
              <a:t>["</a:t>
            </a:r>
            <a:r>
              <a:rPr lang="en-US" sz="1600" dirty="0" err="1"/>
              <a:t>memberEmail</a:t>
            </a:r>
            <a:r>
              <a:rPr lang="en-US" sz="1600" dirty="0"/>
              <a:t>"] = </a:t>
            </a:r>
            <a:r>
              <a:rPr lang="en-US" sz="1600" dirty="0" err="1"/>
              <a:t>ListFirst</a:t>
            </a:r>
            <a:r>
              <a:rPr lang="en-US" sz="1600" dirty="0"/>
              <a:t>(</a:t>
            </a:r>
            <a:r>
              <a:rPr lang="en-US" sz="1600" dirty="0" err="1"/>
              <a:t>request.rest.authString</a:t>
            </a:r>
            <a:r>
              <a:rPr lang="en-US" sz="1600" dirty="0"/>
              <a:t>,":")&gt;</a:t>
            </a:r>
          </a:p>
          <a:p>
            <a:r>
              <a:rPr lang="en-US" sz="1600" dirty="0"/>
              <a:t>      &lt;</a:t>
            </a:r>
            <a:r>
              <a:rPr lang="en-US" sz="1600" dirty="0" err="1"/>
              <a:t>cfset</a:t>
            </a:r>
            <a:r>
              <a:rPr lang="en-US" sz="1600" dirty="0"/>
              <a:t> </a:t>
            </a:r>
            <a:r>
              <a:rPr lang="en-US" sz="1600" dirty="0" err="1"/>
              <a:t>request.rest</a:t>
            </a:r>
            <a:r>
              <a:rPr lang="en-US" sz="1600" dirty="0"/>
              <a:t>["</a:t>
            </a:r>
            <a:r>
              <a:rPr lang="en-US" sz="1600" dirty="0" err="1"/>
              <a:t>memberPassword</a:t>
            </a:r>
            <a:r>
              <a:rPr lang="en-US" sz="1600" dirty="0"/>
              <a:t>"] = </a:t>
            </a:r>
            <a:r>
              <a:rPr lang="en-US" sz="1600" dirty="0" err="1"/>
              <a:t>ListLast</a:t>
            </a:r>
            <a:r>
              <a:rPr lang="en-US" sz="1600" dirty="0"/>
              <a:t>(</a:t>
            </a:r>
            <a:r>
              <a:rPr lang="en-US" sz="1600" dirty="0" err="1"/>
              <a:t>request.rest.authString</a:t>
            </a:r>
            <a:r>
              <a:rPr lang="en-US" sz="1600" dirty="0"/>
              <a:t>,":")&gt;</a:t>
            </a:r>
          </a:p>
          <a:p>
            <a:r>
              <a:rPr lang="en-US" sz="1600" dirty="0"/>
              <a:t>&lt;</a:t>
            </a:r>
            <a:r>
              <a:rPr lang="en-US" sz="1600" dirty="0" err="1"/>
              <a:t>cfelse</a:t>
            </a:r>
            <a:r>
              <a:rPr lang="en-US" sz="1600" dirty="0"/>
              <a:t>&gt;</a:t>
            </a:r>
          </a:p>
          <a:p>
            <a:r>
              <a:rPr lang="en-US" sz="1600" dirty="0"/>
              <a:t>      &lt;</a:t>
            </a:r>
            <a:r>
              <a:rPr lang="en-US" sz="1600" dirty="0" err="1"/>
              <a:t>cfset</a:t>
            </a:r>
            <a:r>
              <a:rPr lang="en-US" sz="1600" dirty="0"/>
              <a:t> </a:t>
            </a:r>
            <a:r>
              <a:rPr lang="en-US" sz="1600" dirty="0" err="1"/>
              <a:t>request.rest</a:t>
            </a:r>
            <a:r>
              <a:rPr lang="en-US" sz="1600" dirty="0"/>
              <a:t>["</a:t>
            </a:r>
            <a:r>
              <a:rPr lang="en-US" sz="1600" dirty="0" err="1"/>
              <a:t>authString</a:t>
            </a:r>
            <a:r>
              <a:rPr lang="en-US" sz="1600" dirty="0"/>
              <a:t>"] = "NA"&gt;</a:t>
            </a:r>
          </a:p>
          <a:p>
            <a:r>
              <a:rPr lang="en-US" sz="1600" dirty="0"/>
              <a:t>      &lt;</a:t>
            </a:r>
            <a:r>
              <a:rPr lang="en-US" sz="1600" dirty="0" err="1"/>
              <a:t>cfset</a:t>
            </a:r>
            <a:r>
              <a:rPr lang="en-US" sz="1600" dirty="0"/>
              <a:t> </a:t>
            </a:r>
            <a:r>
              <a:rPr lang="en-US" sz="1600" dirty="0" err="1"/>
              <a:t>request.rest</a:t>
            </a:r>
            <a:r>
              <a:rPr lang="en-US" sz="1600" dirty="0"/>
              <a:t>["</a:t>
            </a:r>
            <a:r>
              <a:rPr lang="en-US" sz="1600" dirty="0" err="1"/>
              <a:t>memberEmail</a:t>
            </a:r>
            <a:r>
              <a:rPr lang="en-US" sz="1600" dirty="0"/>
              <a:t>"] = "NA"&gt;</a:t>
            </a:r>
          </a:p>
          <a:p>
            <a:r>
              <a:rPr lang="en-US" sz="1600" dirty="0"/>
              <a:t>      &lt;</a:t>
            </a:r>
            <a:r>
              <a:rPr lang="en-US" sz="1600" dirty="0" err="1"/>
              <a:t>cfset</a:t>
            </a:r>
            <a:r>
              <a:rPr lang="en-US" sz="1600" dirty="0"/>
              <a:t> </a:t>
            </a:r>
            <a:r>
              <a:rPr lang="en-US" sz="1600" dirty="0" err="1"/>
              <a:t>request.rest</a:t>
            </a:r>
            <a:r>
              <a:rPr lang="en-US" sz="1600" dirty="0"/>
              <a:t>["</a:t>
            </a:r>
            <a:r>
              <a:rPr lang="en-US" sz="1600" dirty="0" err="1"/>
              <a:t>memberPassword</a:t>
            </a:r>
            <a:r>
              <a:rPr lang="en-US" sz="1600" dirty="0"/>
              <a:t>"] = "NA"&gt;</a:t>
            </a:r>
          </a:p>
          <a:p>
            <a:r>
              <a:rPr lang="en-US" sz="1600" dirty="0"/>
              <a:t>&lt;/</a:t>
            </a:r>
            <a:r>
              <a:rPr lang="en-US" sz="1600" dirty="0" err="1"/>
              <a:t>cfif</a:t>
            </a:r>
            <a:r>
              <a:rPr lang="en-US" sz="1600" dirty="0"/>
              <a:t>&gt;</a:t>
            </a:r>
          </a:p>
          <a:p>
            <a:endParaRPr lang="en-US" sz="1600" dirty="0"/>
          </a:p>
          <a:p>
            <a:r>
              <a:rPr lang="en-US" sz="1600" dirty="0"/>
              <a:t>&lt;</a:t>
            </a:r>
            <a:r>
              <a:rPr lang="en-US" sz="1600" dirty="0" err="1"/>
              <a:t>cfset</a:t>
            </a:r>
            <a:r>
              <a:rPr lang="en-US" sz="1600" dirty="0"/>
              <a:t> </a:t>
            </a:r>
            <a:r>
              <a:rPr lang="en-US" sz="1600" dirty="0" err="1"/>
              <a:t>theDir</a:t>
            </a:r>
            <a:r>
              <a:rPr lang="en-US" sz="1600" dirty="0"/>
              <a:t>=</a:t>
            </a:r>
            <a:r>
              <a:rPr lang="en-US" sz="1600" dirty="0" err="1"/>
              <a:t>GetDirectoryFromPath</a:t>
            </a:r>
            <a:r>
              <a:rPr lang="en-US" sz="1600" dirty="0"/>
              <a:t>(</a:t>
            </a:r>
            <a:r>
              <a:rPr lang="en-US" sz="1600" dirty="0" err="1"/>
              <a:t>GetCurrentTemplatePath</a:t>
            </a:r>
            <a:r>
              <a:rPr lang="en-US" sz="1600" dirty="0"/>
              <a:t>())&gt;</a:t>
            </a:r>
          </a:p>
          <a:p>
            <a:r>
              <a:rPr lang="en-US" sz="1600" dirty="0"/>
              <a:t>&lt;</a:t>
            </a:r>
            <a:r>
              <a:rPr lang="en-US" sz="1600" dirty="0" err="1"/>
              <a:t>cfset</a:t>
            </a:r>
            <a:r>
              <a:rPr lang="en-US" sz="1600" dirty="0"/>
              <a:t> </a:t>
            </a:r>
            <a:r>
              <a:rPr lang="en-US" sz="1600" dirty="0" err="1"/>
              <a:t>packetFileName</a:t>
            </a:r>
            <a:r>
              <a:rPr lang="en-US" sz="1600" dirty="0"/>
              <a:t> = </a:t>
            </a:r>
            <a:r>
              <a:rPr lang="en-US" sz="1600" dirty="0" err="1"/>
              <a:t>theDir</a:t>
            </a:r>
            <a:r>
              <a:rPr lang="en-US" sz="1600" dirty="0"/>
              <a:t> &amp; "packetTracker.xls"&gt;</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Solution – inc_tracking.cfm cont.</a:t>
            </a:r>
          </a:p>
        </p:txBody>
      </p:sp>
      <p:sp>
        <p:nvSpPr>
          <p:cNvPr id="3" name="Rectangle 2"/>
          <p:cNvSpPr/>
          <p:nvPr/>
        </p:nvSpPr>
        <p:spPr>
          <a:xfrm>
            <a:off x="0" y="533400"/>
            <a:ext cx="9143999" cy="5262979"/>
          </a:xfrm>
          <a:prstGeom prst="rect">
            <a:avLst/>
          </a:prstGeom>
        </p:spPr>
        <p:txBody>
          <a:bodyPr wrap="square">
            <a:spAutoFit/>
          </a:bodyPr>
          <a:lstStyle/>
          <a:p>
            <a:endParaRPr lang="en-US" sz="1600" dirty="0"/>
          </a:p>
          <a:p>
            <a:r>
              <a:rPr lang="en-US" sz="1600" dirty="0"/>
              <a:t>&lt;</a:t>
            </a:r>
            <a:r>
              <a:rPr lang="en-US" sz="1600" dirty="0" err="1"/>
              <a:t>cfif</a:t>
            </a:r>
            <a:r>
              <a:rPr lang="en-US" sz="1600" dirty="0"/>
              <a:t> </a:t>
            </a:r>
            <a:r>
              <a:rPr lang="en-US" sz="1600" dirty="0" err="1"/>
              <a:t>FileExists</a:t>
            </a:r>
            <a:r>
              <a:rPr lang="en-US" sz="1600" dirty="0"/>
              <a:t>(</a:t>
            </a:r>
            <a:r>
              <a:rPr lang="en-US" sz="1600" dirty="0" err="1"/>
              <a:t>packetFileName</a:t>
            </a:r>
            <a:r>
              <a:rPr lang="en-US" sz="1600" dirty="0"/>
              <a:t>)&gt;</a:t>
            </a:r>
          </a:p>
          <a:p>
            <a:endParaRPr lang="en-US" sz="1600" dirty="0"/>
          </a:p>
          <a:p>
            <a:r>
              <a:rPr lang="en-US" sz="1600" dirty="0">
                <a:solidFill>
                  <a:srgbClr val="FF0000"/>
                </a:solidFill>
              </a:rPr>
              <a:t>     &lt;</a:t>
            </a:r>
            <a:r>
              <a:rPr lang="en-US" sz="1600" dirty="0" err="1">
                <a:solidFill>
                  <a:srgbClr val="FF0000"/>
                </a:solidFill>
              </a:rPr>
              <a:t>cfspreadsheet</a:t>
            </a:r>
            <a:r>
              <a:rPr lang="en-US" sz="1600" dirty="0">
                <a:solidFill>
                  <a:srgbClr val="FF0000"/>
                </a:solidFill>
              </a:rPr>
              <a:t> action="read" </a:t>
            </a:r>
            <a:r>
              <a:rPr lang="en-US" sz="1600" dirty="0" err="1">
                <a:solidFill>
                  <a:srgbClr val="FF0000"/>
                </a:solidFill>
              </a:rPr>
              <a:t>src</a:t>
            </a:r>
            <a:r>
              <a:rPr lang="en-US" sz="1600" dirty="0">
                <a:solidFill>
                  <a:srgbClr val="FF0000"/>
                </a:solidFill>
              </a:rPr>
              <a:t>="#</a:t>
            </a:r>
            <a:r>
              <a:rPr lang="en-US" sz="1600" dirty="0" err="1">
                <a:solidFill>
                  <a:srgbClr val="FF0000"/>
                </a:solidFill>
              </a:rPr>
              <a:t>packetFileName</a:t>
            </a:r>
            <a:r>
              <a:rPr lang="en-US" sz="1600" dirty="0">
                <a:solidFill>
                  <a:srgbClr val="FF0000"/>
                </a:solidFill>
              </a:rPr>
              <a:t>#" </a:t>
            </a:r>
            <a:r>
              <a:rPr lang="en-US" sz="1600" dirty="0" err="1">
                <a:solidFill>
                  <a:srgbClr val="FF0000"/>
                </a:solidFill>
              </a:rPr>
              <a:t>sheetname</a:t>
            </a:r>
            <a:r>
              <a:rPr lang="en-US" sz="1600" dirty="0">
                <a:solidFill>
                  <a:srgbClr val="FF0000"/>
                </a:solidFill>
              </a:rPr>
              <a:t>="packets" 	name="</a:t>
            </a:r>
            <a:r>
              <a:rPr lang="en-US" sz="1600" dirty="0" err="1">
                <a:solidFill>
                  <a:srgbClr val="FF0000"/>
                </a:solidFill>
              </a:rPr>
              <a:t>packetTracker</a:t>
            </a:r>
            <a:r>
              <a:rPr lang="en-US" sz="1600" dirty="0">
                <a:solidFill>
                  <a:srgbClr val="FF0000"/>
                </a:solidFill>
              </a:rPr>
              <a:t>"&gt; </a:t>
            </a:r>
          </a:p>
          <a:p>
            <a:r>
              <a:rPr lang="en-US" sz="1600" dirty="0">
                <a:solidFill>
                  <a:srgbClr val="FF0000"/>
                </a:solidFill>
              </a:rPr>
              <a:t>     &lt;</a:t>
            </a:r>
            <a:r>
              <a:rPr lang="en-US" sz="1600" dirty="0" err="1">
                <a:solidFill>
                  <a:srgbClr val="FF0000"/>
                </a:solidFill>
              </a:rPr>
              <a:t>cfset</a:t>
            </a:r>
            <a:r>
              <a:rPr lang="en-US" sz="1600" dirty="0">
                <a:solidFill>
                  <a:srgbClr val="FF0000"/>
                </a:solidFill>
              </a:rPr>
              <a:t> </a:t>
            </a:r>
            <a:r>
              <a:rPr lang="en-US" sz="1600" dirty="0" err="1">
                <a:solidFill>
                  <a:srgbClr val="FF0000"/>
                </a:solidFill>
              </a:rPr>
              <a:t>spreadsheetAddRow</a:t>
            </a:r>
            <a:r>
              <a:rPr lang="en-US" sz="1600" dirty="0">
                <a:solidFill>
                  <a:srgbClr val="FF0000"/>
                </a:solidFill>
              </a:rPr>
              <a:t>(</a:t>
            </a:r>
            <a:r>
              <a:rPr lang="en-US" sz="1600" dirty="0" err="1">
                <a:solidFill>
                  <a:srgbClr val="FF0000"/>
                </a:solidFill>
              </a:rPr>
              <a:t>packetTracker</a:t>
            </a:r>
            <a:r>
              <a:rPr lang="en-US" sz="1600" dirty="0">
                <a:solidFill>
                  <a:srgbClr val="FF0000"/>
                </a:solidFill>
              </a:rPr>
              <a:t>,"#</a:t>
            </a:r>
            <a:r>
              <a:rPr lang="en-US" sz="1600" dirty="0" err="1">
                <a:solidFill>
                  <a:srgbClr val="FF0000"/>
                </a:solidFill>
              </a:rPr>
              <a:t>request.rest.sessionId#,#request.rest.restPath</a:t>
            </a:r>
            <a:r>
              <a:rPr lang="en-US" sz="1600" dirty="0">
                <a:solidFill>
                  <a:srgbClr val="FF0000"/>
                </a:solidFill>
              </a:rPr>
              <a:t># , 	#request.rest.authString#,,,,,#request.rest.tsStart#",2,1)&gt;</a:t>
            </a:r>
          </a:p>
          <a:p>
            <a:r>
              <a:rPr lang="en-US" sz="1600" dirty="0">
                <a:solidFill>
                  <a:srgbClr val="FF0000"/>
                </a:solidFill>
              </a:rPr>
              <a:t>     &lt;</a:t>
            </a:r>
            <a:r>
              <a:rPr lang="en-US" sz="1600" dirty="0" err="1">
                <a:solidFill>
                  <a:srgbClr val="FF0000"/>
                </a:solidFill>
              </a:rPr>
              <a:t>cfspreadsheet</a:t>
            </a:r>
            <a:r>
              <a:rPr lang="en-US" sz="1600" dirty="0">
                <a:solidFill>
                  <a:srgbClr val="FF0000"/>
                </a:solidFill>
              </a:rPr>
              <a:t> action="write" filename="#</a:t>
            </a:r>
            <a:r>
              <a:rPr lang="en-US" sz="1600" dirty="0" err="1">
                <a:solidFill>
                  <a:srgbClr val="FF0000"/>
                </a:solidFill>
              </a:rPr>
              <a:t>packetFileName</a:t>
            </a:r>
            <a:r>
              <a:rPr lang="en-US" sz="1600" dirty="0">
                <a:solidFill>
                  <a:srgbClr val="FF0000"/>
                </a:solidFill>
              </a:rPr>
              <a:t>#" name="</a:t>
            </a:r>
            <a:r>
              <a:rPr lang="en-US" sz="1600" dirty="0" err="1">
                <a:solidFill>
                  <a:srgbClr val="FF0000"/>
                </a:solidFill>
              </a:rPr>
              <a:t>packetTracker</a:t>
            </a:r>
            <a:r>
              <a:rPr lang="en-US" sz="1600" dirty="0">
                <a:solidFill>
                  <a:srgbClr val="FF0000"/>
                </a:solidFill>
              </a:rPr>
              <a:t>" 	</a:t>
            </a:r>
            <a:r>
              <a:rPr lang="en-US" sz="1600" dirty="0" err="1">
                <a:solidFill>
                  <a:srgbClr val="FF0000"/>
                </a:solidFill>
              </a:rPr>
              <a:t>sheetname</a:t>
            </a:r>
            <a:r>
              <a:rPr lang="en-US" sz="1600" dirty="0">
                <a:solidFill>
                  <a:srgbClr val="FF0000"/>
                </a:solidFill>
              </a:rPr>
              <a:t>="packets" overwrite=true&gt; </a:t>
            </a:r>
          </a:p>
          <a:p>
            <a:endParaRPr lang="en-US" sz="1600" dirty="0"/>
          </a:p>
          <a:p>
            <a:r>
              <a:rPr lang="en-US" sz="1600" dirty="0"/>
              <a:t>&lt;</a:t>
            </a:r>
            <a:r>
              <a:rPr lang="en-US" sz="1600" dirty="0" err="1"/>
              <a:t>cfelse</a:t>
            </a:r>
            <a:r>
              <a:rPr lang="en-US" sz="1600" dirty="0"/>
              <a:t>&gt;</a:t>
            </a:r>
          </a:p>
          <a:p>
            <a:endParaRPr lang="en-US" sz="1600" dirty="0"/>
          </a:p>
          <a:p>
            <a:r>
              <a:rPr lang="en-US" sz="1600" dirty="0">
                <a:solidFill>
                  <a:srgbClr val="FF0000"/>
                </a:solidFill>
              </a:rPr>
              <a:t>     &lt;</a:t>
            </a:r>
            <a:r>
              <a:rPr lang="en-US" sz="1600" dirty="0" err="1">
                <a:solidFill>
                  <a:srgbClr val="FF0000"/>
                </a:solidFill>
              </a:rPr>
              <a:t>cfset</a:t>
            </a:r>
            <a:r>
              <a:rPr lang="en-US" sz="1600" dirty="0">
                <a:solidFill>
                  <a:srgbClr val="FF0000"/>
                </a:solidFill>
              </a:rPr>
              <a:t>  </a:t>
            </a:r>
            <a:r>
              <a:rPr lang="en-US" sz="1600" dirty="0" err="1">
                <a:solidFill>
                  <a:srgbClr val="FF0000"/>
                </a:solidFill>
              </a:rPr>
              <a:t>theSheet</a:t>
            </a:r>
            <a:r>
              <a:rPr lang="en-US" sz="1600" dirty="0">
                <a:solidFill>
                  <a:srgbClr val="FF0000"/>
                </a:solidFill>
              </a:rPr>
              <a:t> = </a:t>
            </a:r>
            <a:r>
              <a:rPr lang="en-US" sz="1600" dirty="0" err="1">
                <a:solidFill>
                  <a:srgbClr val="FF0000"/>
                </a:solidFill>
              </a:rPr>
              <a:t>SpreadsheetNew</a:t>
            </a:r>
            <a:r>
              <a:rPr lang="en-US" sz="1600" dirty="0">
                <a:solidFill>
                  <a:srgbClr val="FF0000"/>
                </a:solidFill>
              </a:rPr>
              <a:t>("</a:t>
            </a:r>
            <a:r>
              <a:rPr lang="en-US" sz="1600" dirty="0" err="1">
                <a:solidFill>
                  <a:srgbClr val="FF0000"/>
                </a:solidFill>
              </a:rPr>
              <a:t>packetTracker</a:t>
            </a:r>
            <a:r>
              <a:rPr lang="en-US" sz="1600" dirty="0">
                <a:solidFill>
                  <a:srgbClr val="FF0000"/>
                </a:solidFill>
              </a:rPr>
              <a:t>")&gt;</a:t>
            </a:r>
          </a:p>
          <a:p>
            <a:r>
              <a:rPr lang="en-US" sz="1600" dirty="0">
                <a:solidFill>
                  <a:srgbClr val="FF0000"/>
                </a:solidFill>
              </a:rPr>
              <a:t>     &lt;</a:t>
            </a:r>
            <a:r>
              <a:rPr lang="en-US" sz="1600" dirty="0" err="1">
                <a:solidFill>
                  <a:srgbClr val="FF0000"/>
                </a:solidFill>
              </a:rPr>
              <a:t>cfset</a:t>
            </a:r>
            <a:r>
              <a:rPr lang="en-US" sz="1600" dirty="0">
                <a:solidFill>
                  <a:srgbClr val="FF0000"/>
                </a:solidFill>
              </a:rPr>
              <a:t> </a:t>
            </a:r>
            <a:r>
              <a:rPr lang="en-US" sz="1600" dirty="0" err="1">
                <a:solidFill>
                  <a:srgbClr val="FF0000"/>
                </a:solidFill>
              </a:rPr>
              <a:t>spreadsheetAddRow</a:t>
            </a:r>
            <a:r>
              <a:rPr lang="en-US" sz="1600" dirty="0">
                <a:solidFill>
                  <a:srgbClr val="FF0000"/>
                </a:solidFill>
              </a:rPr>
              <a:t>(</a:t>
            </a:r>
            <a:r>
              <a:rPr lang="en-US" sz="1600" dirty="0" err="1">
                <a:solidFill>
                  <a:srgbClr val="FF0000"/>
                </a:solidFill>
              </a:rPr>
              <a:t>theSheet,"sessionId,restPath,authString,responseStatusCode</a:t>
            </a:r>
            <a:r>
              <a:rPr lang="en-US" sz="1600" dirty="0">
                <a:solidFill>
                  <a:srgbClr val="FF0000"/>
                </a:solidFill>
              </a:rPr>
              <a:t>, 	responseStatusMessage,responseStatusDetail,responseData,tsStart,tsEnd",1,1)&gt;</a:t>
            </a:r>
          </a:p>
          <a:p>
            <a:r>
              <a:rPr lang="en-US" sz="1600" dirty="0">
                <a:solidFill>
                  <a:srgbClr val="FF0000"/>
                </a:solidFill>
              </a:rPr>
              <a:t>     &lt;</a:t>
            </a:r>
            <a:r>
              <a:rPr lang="en-US" sz="1600" dirty="0" err="1">
                <a:solidFill>
                  <a:srgbClr val="FF0000"/>
                </a:solidFill>
              </a:rPr>
              <a:t>cfset</a:t>
            </a:r>
            <a:r>
              <a:rPr lang="en-US" sz="1600" dirty="0">
                <a:solidFill>
                  <a:srgbClr val="FF0000"/>
                </a:solidFill>
              </a:rPr>
              <a:t> </a:t>
            </a:r>
            <a:r>
              <a:rPr lang="en-US" sz="1600" dirty="0" err="1">
                <a:solidFill>
                  <a:srgbClr val="FF0000"/>
                </a:solidFill>
              </a:rPr>
              <a:t>spreadsheetAddRow</a:t>
            </a:r>
            <a:r>
              <a:rPr lang="en-US" sz="1600" dirty="0">
                <a:solidFill>
                  <a:srgbClr val="FF0000"/>
                </a:solidFill>
              </a:rPr>
              <a:t>(</a:t>
            </a:r>
            <a:r>
              <a:rPr lang="en-US" sz="1600" dirty="0" err="1">
                <a:solidFill>
                  <a:srgbClr val="FF0000"/>
                </a:solidFill>
              </a:rPr>
              <a:t>theSheet</a:t>
            </a:r>
            <a:r>
              <a:rPr lang="en-US" sz="1600" dirty="0">
                <a:solidFill>
                  <a:srgbClr val="FF0000"/>
                </a:solidFill>
              </a:rPr>
              <a:t>,"#</a:t>
            </a:r>
            <a:r>
              <a:rPr lang="en-US" sz="1600" dirty="0" err="1">
                <a:solidFill>
                  <a:srgbClr val="FF0000"/>
                </a:solidFill>
              </a:rPr>
              <a:t>request.rest.sessionId#,#request.rest.restPath</a:t>
            </a:r>
            <a:r>
              <a:rPr lang="en-US" sz="1600" dirty="0">
                <a:solidFill>
                  <a:srgbClr val="FF0000"/>
                </a:solidFill>
              </a:rPr>
              <a:t>#, 	#request.rest.authString#,,,,,#request.rest.tsStart#",2,1)&gt;</a:t>
            </a:r>
          </a:p>
          <a:p>
            <a:r>
              <a:rPr lang="en-US" sz="1600" dirty="0">
                <a:solidFill>
                  <a:srgbClr val="FF0000"/>
                </a:solidFill>
              </a:rPr>
              <a:t>    &lt;</a:t>
            </a:r>
            <a:r>
              <a:rPr lang="en-US" sz="1600" dirty="0" err="1">
                <a:solidFill>
                  <a:srgbClr val="FF0000"/>
                </a:solidFill>
              </a:rPr>
              <a:t>cfspreadsheet</a:t>
            </a:r>
            <a:r>
              <a:rPr lang="en-US" sz="1600" dirty="0">
                <a:solidFill>
                  <a:srgbClr val="FF0000"/>
                </a:solidFill>
              </a:rPr>
              <a:t> action="write" filename="#</a:t>
            </a:r>
            <a:r>
              <a:rPr lang="en-US" sz="1600" dirty="0" err="1">
                <a:solidFill>
                  <a:srgbClr val="FF0000"/>
                </a:solidFill>
              </a:rPr>
              <a:t>packetFileName</a:t>
            </a:r>
            <a:r>
              <a:rPr lang="en-US" sz="1600" dirty="0">
                <a:solidFill>
                  <a:srgbClr val="FF0000"/>
                </a:solidFill>
              </a:rPr>
              <a:t>#" name="</a:t>
            </a:r>
            <a:r>
              <a:rPr lang="en-US" sz="1600" dirty="0" err="1">
                <a:solidFill>
                  <a:srgbClr val="FF0000"/>
                </a:solidFill>
              </a:rPr>
              <a:t>theSheet</a:t>
            </a:r>
            <a:r>
              <a:rPr lang="en-US" sz="1600" dirty="0">
                <a:solidFill>
                  <a:srgbClr val="FF0000"/>
                </a:solidFill>
              </a:rPr>
              <a:t>" 	</a:t>
            </a:r>
            <a:r>
              <a:rPr lang="en-US" sz="1600" dirty="0" err="1">
                <a:solidFill>
                  <a:srgbClr val="FF0000"/>
                </a:solidFill>
              </a:rPr>
              <a:t>sheetname</a:t>
            </a:r>
            <a:r>
              <a:rPr lang="en-US" sz="1600" dirty="0">
                <a:solidFill>
                  <a:srgbClr val="FF0000"/>
                </a:solidFill>
              </a:rPr>
              <a:t>="packets" overwrite=true&gt;</a:t>
            </a:r>
          </a:p>
          <a:p>
            <a:r>
              <a:rPr lang="en-US" sz="1600" dirty="0"/>
              <a:t> </a:t>
            </a:r>
          </a:p>
          <a:p>
            <a:r>
              <a:rPr lang="en-US" sz="1600" dirty="0"/>
              <a:t>&lt;/</a:t>
            </a:r>
            <a:r>
              <a:rPr lang="en-US" sz="1600" dirty="0" err="1"/>
              <a:t>cfif</a:t>
            </a:r>
            <a:r>
              <a:rPr lang="en-US" sz="1600" dirty="0"/>
              <a:t>&gt;</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Solution – tracking.cfc Snippet</a:t>
            </a:r>
          </a:p>
        </p:txBody>
      </p:sp>
      <p:sp>
        <p:nvSpPr>
          <p:cNvPr id="3" name="Rectangle 2"/>
          <p:cNvSpPr/>
          <p:nvPr/>
        </p:nvSpPr>
        <p:spPr>
          <a:xfrm>
            <a:off x="0" y="533400"/>
            <a:ext cx="9143999" cy="5509200"/>
          </a:xfrm>
          <a:prstGeom prst="rect">
            <a:avLst/>
          </a:prstGeom>
        </p:spPr>
        <p:txBody>
          <a:bodyPr wrap="square">
            <a:spAutoFit/>
          </a:bodyPr>
          <a:lstStyle/>
          <a:p>
            <a:r>
              <a:rPr lang="en-US" sz="1600" dirty="0">
                <a:solidFill>
                  <a:srgbClr val="FF0000"/>
                </a:solidFill>
              </a:rPr>
              <a:t>&lt;</a:t>
            </a:r>
            <a:r>
              <a:rPr lang="en-US" sz="1600" dirty="0" err="1">
                <a:solidFill>
                  <a:srgbClr val="FF0000"/>
                </a:solidFill>
              </a:rPr>
              <a:t>cffunction</a:t>
            </a:r>
            <a:r>
              <a:rPr lang="en-US" sz="1600" dirty="0">
                <a:solidFill>
                  <a:srgbClr val="FF0000"/>
                </a:solidFill>
              </a:rPr>
              <a:t> name="</a:t>
            </a:r>
            <a:r>
              <a:rPr lang="en-US" sz="1600" dirty="0" err="1">
                <a:solidFill>
                  <a:srgbClr val="FF0000"/>
                </a:solidFill>
              </a:rPr>
              <a:t>restThrow</a:t>
            </a:r>
            <a:r>
              <a:rPr lang="en-US" sz="1600" dirty="0">
                <a:solidFill>
                  <a:srgbClr val="FF0000"/>
                </a:solidFill>
              </a:rPr>
              <a:t>" </a:t>
            </a:r>
            <a:r>
              <a:rPr lang="en-US" sz="1600" dirty="0" err="1">
                <a:solidFill>
                  <a:srgbClr val="FF0000"/>
                </a:solidFill>
              </a:rPr>
              <a:t>returntype</a:t>
            </a:r>
            <a:r>
              <a:rPr lang="en-US" sz="1600" dirty="0">
                <a:solidFill>
                  <a:srgbClr val="FF0000"/>
                </a:solidFill>
              </a:rPr>
              <a:t>="STRING"&gt;</a:t>
            </a:r>
          </a:p>
          <a:p>
            <a:endParaRPr lang="en-US" sz="1600" dirty="0"/>
          </a:p>
          <a:p>
            <a:r>
              <a:rPr lang="en-US" sz="1600" dirty="0"/>
              <a:t>     &lt;</a:t>
            </a:r>
            <a:r>
              <a:rPr lang="en-US" sz="1600" dirty="0" err="1"/>
              <a:t>cfargument</a:t>
            </a:r>
            <a:r>
              <a:rPr lang="en-US" sz="1600" dirty="0"/>
              <a:t> name="</a:t>
            </a:r>
            <a:r>
              <a:rPr lang="en-US" sz="1600" dirty="0" err="1"/>
              <a:t>errorcode</a:t>
            </a:r>
            <a:r>
              <a:rPr lang="en-US" sz="1600" dirty="0"/>
              <a:t>" type="any" default="" required="false"&gt;</a:t>
            </a:r>
          </a:p>
          <a:p>
            <a:r>
              <a:rPr lang="en-US" sz="1600" dirty="0"/>
              <a:t>     &lt;</a:t>
            </a:r>
            <a:r>
              <a:rPr lang="en-US" sz="1600" dirty="0" err="1"/>
              <a:t>cfargument</a:t>
            </a:r>
            <a:r>
              <a:rPr lang="en-US" sz="1600" dirty="0"/>
              <a:t> name="message" type="string" default="" required="false"&gt;</a:t>
            </a:r>
          </a:p>
          <a:p>
            <a:r>
              <a:rPr lang="en-US" sz="1600" dirty="0"/>
              <a:t>     &lt;</a:t>
            </a:r>
            <a:r>
              <a:rPr lang="en-US" sz="1600" dirty="0" err="1"/>
              <a:t>cfargument</a:t>
            </a:r>
            <a:r>
              <a:rPr lang="en-US" sz="1600" dirty="0"/>
              <a:t> name="detail" type="string" default="" required="false"&gt;</a:t>
            </a:r>
          </a:p>
          <a:p>
            <a:r>
              <a:rPr lang="en-US" sz="1600" dirty="0"/>
              <a:t>     &lt;</a:t>
            </a:r>
            <a:r>
              <a:rPr lang="en-US" sz="1600" dirty="0" err="1"/>
              <a:t>cfargument</a:t>
            </a:r>
            <a:r>
              <a:rPr lang="en-US" sz="1600" dirty="0"/>
              <a:t> name="data" type="string" default="" required="false"&gt;</a:t>
            </a:r>
          </a:p>
          <a:p>
            <a:r>
              <a:rPr lang="en-US" sz="1600" dirty="0"/>
              <a:t>     &lt;</a:t>
            </a:r>
            <a:r>
              <a:rPr lang="en-US" sz="1600" dirty="0" err="1"/>
              <a:t>cfargument</a:t>
            </a:r>
            <a:r>
              <a:rPr lang="en-US" sz="1600" dirty="0"/>
              <a:t> name="throw" type="</a:t>
            </a:r>
            <a:r>
              <a:rPr lang="en-US" sz="1600" dirty="0" err="1"/>
              <a:t>boolean</a:t>
            </a:r>
            <a:r>
              <a:rPr lang="en-US" sz="1600" dirty="0"/>
              <a:t>" default="true" required="false" hint="determines 	whether or not to throw the actual exception"&gt;</a:t>
            </a:r>
          </a:p>
          <a:p>
            <a:r>
              <a:rPr lang="en-US" sz="1600" dirty="0"/>
              <a:t>     &lt;</a:t>
            </a:r>
            <a:r>
              <a:rPr lang="en-US" sz="1600" dirty="0" err="1"/>
              <a:t>cfargument</a:t>
            </a:r>
            <a:r>
              <a:rPr lang="en-US" sz="1600" dirty="0"/>
              <a:t> name="</a:t>
            </a:r>
            <a:r>
              <a:rPr lang="en-US" sz="1600" dirty="0" err="1"/>
              <a:t>sendNotification</a:t>
            </a:r>
            <a:r>
              <a:rPr lang="en-US" sz="1600" dirty="0"/>
              <a:t>" type="string" default="AllNon200s"&gt;</a:t>
            </a:r>
          </a:p>
          <a:p>
            <a:r>
              <a:rPr lang="en-US" sz="1600" dirty="0"/>
              <a:t>     &lt;</a:t>
            </a:r>
            <a:r>
              <a:rPr lang="en-US" sz="1600" dirty="0" err="1"/>
              <a:t>cfargument</a:t>
            </a:r>
            <a:r>
              <a:rPr lang="en-US" sz="1600" dirty="0"/>
              <a:t> name="</a:t>
            </a:r>
            <a:r>
              <a:rPr lang="en-US" sz="1600" dirty="0" err="1"/>
              <a:t>sourcename</a:t>
            </a:r>
            <a:r>
              <a:rPr lang="en-US" sz="1600" dirty="0"/>
              <a:t>" type="string" default="none"&gt;</a:t>
            </a:r>
          </a:p>
          <a:p>
            <a:endParaRPr lang="en-US" sz="1600" dirty="0"/>
          </a:p>
          <a:p>
            <a:r>
              <a:rPr lang="en-US" sz="1600" dirty="0"/>
              <a:t>     &lt;</a:t>
            </a:r>
            <a:r>
              <a:rPr lang="en-US" sz="1600" dirty="0" err="1"/>
              <a:t>cfset</a:t>
            </a:r>
            <a:r>
              <a:rPr lang="en-US" sz="1600" dirty="0"/>
              <a:t> </a:t>
            </a:r>
            <a:r>
              <a:rPr lang="en-US" sz="1600" dirty="0" err="1"/>
              <a:t>returnval</a:t>
            </a:r>
            <a:r>
              <a:rPr lang="en-US" sz="1600" dirty="0"/>
              <a:t> = </a:t>
            </a:r>
            <a:r>
              <a:rPr lang="en-US" sz="1600" dirty="0" err="1"/>
              <a:t>serializeJSON</a:t>
            </a:r>
            <a:r>
              <a:rPr lang="en-US" sz="1600" dirty="0"/>
              <a:t>(arguments)&gt;</a:t>
            </a:r>
          </a:p>
          <a:p>
            <a:endParaRPr lang="en-US" sz="1600" dirty="0"/>
          </a:p>
          <a:p>
            <a:r>
              <a:rPr lang="en-US" sz="1600" dirty="0"/>
              <a:t>     &lt;</a:t>
            </a:r>
            <a:r>
              <a:rPr lang="en-US" sz="1600" dirty="0" err="1"/>
              <a:t>cfset</a:t>
            </a:r>
            <a:r>
              <a:rPr lang="en-US" sz="1600" dirty="0"/>
              <a:t> </a:t>
            </a:r>
            <a:r>
              <a:rPr lang="en-US" sz="1600" dirty="0" err="1"/>
              <a:t>theDir</a:t>
            </a:r>
            <a:r>
              <a:rPr lang="en-US" sz="1600" dirty="0"/>
              <a:t>=</a:t>
            </a:r>
            <a:r>
              <a:rPr lang="en-US" sz="1600" dirty="0" err="1"/>
              <a:t>GetDirectoryFromPath</a:t>
            </a:r>
            <a:r>
              <a:rPr lang="en-US" sz="1600" dirty="0"/>
              <a:t>(</a:t>
            </a:r>
            <a:r>
              <a:rPr lang="en-US" sz="1600" dirty="0" err="1"/>
              <a:t>GetCurrentTemplatePath</a:t>
            </a:r>
            <a:r>
              <a:rPr lang="en-US" sz="1600" dirty="0"/>
              <a:t>())&gt;</a:t>
            </a:r>
          </a:p>
          <a:p>
            <a:r>
              <a:rPr lang="en-US" sz="1600" dirty="0"/>
              <a:t>     &lt;</a:t>
            </a:r>
            <a:r>
              <a:rPr lang="en-US" sz="1600" dirty="0" err="1"/>
              <a:t>cfset</a:t>
            </a:r>
            <a:r>
              <a:rPr lang="en-US" sz="1600" dirty="0"/>
              <a:t> </a:t>
            </a:r>
            <a:r>
              <a:rPr lang="en-US" sz="1600" dirty="0" err="1"/>
              <a:t>packetFileName</a:t>
            </a:r>
            <a:r>
              <a:rPr lang="en-US" sz="1600" dirty="0"/>
              <a:t> = </a:t>
            </a:r>
            <a:r>
              <a:rPr lang="en-US" sz="1600" dirty="0" err="1"/>
              <a:t>theDir</a:t>
            </a:r>
            <a:r>
              <a:rPr lang="en-US" sz="1600" dirty="0"/>
              <a:t> &amp; "packetTracker.xls“&gt;</a:t>
            </a:r>
          </a:p>
          <a:p>
            <a:endParaRPr lang="en-US" sz="1600" dirty="0"/>
          </a:p>
          <a:p>
            <a:r>
              <a:rPr lang="en-US" sz="1600" dirty="0">
                <a:solidFill>
                  <a:srgbClr val="C00000"/>
                </a:solidFill>
              </a:rPr>
              <a:t>      </a:t>
            </a:r>
            <a:r>
              <a:rPr lang="en-US" sz="1600" dirty="0">
                <a:solidFill>
                  <a:srgbClr val="FF0000"/>
                </a:solidFill>
              </a:rPr>
              <a:t>&lt;</a:t>
            </a:r>
            <a:r>
              <a:rPr lang="en-US" sz="1600" dirty="0" err="1">
                <a:solidFill>
                  <a:srgbClr val="FF0000"/>
                </a:solidFill>
              </a:rPr>
              <a:t>cfspreadsheet</a:t>
            </a:r>
            <a:r>
              <a:rPr lang="en-US" sz="1600" dirty="0">
                <a:solidFill>
                  <a:srgbClr val="FF0000"/>
                </a:solidFill>
              </a:rPr>
              <a:t> action="read" </a:t>
            </a:r>
            <a:r>
              <a:rPr lang="en-US" sz="1600" dirty="0" err="1">
                <a:solidFill>
                  <a:srgbClr val="FF0000"/>
                </a:solidFill>
              </a:rPr>
              <a:t>src</a:t>
            </a:r>
            <a:r>
              <a:rPr lang="en-US" sz="1600" dirty="0">
                <a:solidFill>
                  <a:srgbClr val="FF0000"/>
                </a:solidFill>
              </a:rPr>
              <a:t>="#</a:t>
            </a:r>
            <a:r>
              <a:rPr lang="en-US" sz="1600" dirty="0" err="1">
                <a:solidFill>
                  <a:srgbClr val="FF0000"/>
                </a:solidFill>
              </a:rPr>
              <a:t>packetFileName</a:t>
            </a:r>
            <a:r>
              <a:rPr lang="en-US" sz="1600" dirty="0">
                <a:solidFill>
                  <a:srgbClr val="FF0000"/>
                </a:solidFill>
              </a:rPr>
              <a:t>#" </a:t>
            </a:r>
            <a:r>
              <a:rPr lang="en-US" sz="1600" dirty="0" err="1">
                <a:solidFill>
                  <a:srgbClr val="FF0000"/>
                </a:solidFill>
              </a:rPr>
              <a:t>sheetname</a:t>
            </a:r>
            <a:r>
              <a:rPr lang="en-US" sz="1600" dirty="0">
                <a:solidFill>
                  <a:srgbClr val="FF0000"/>
                </a:solidFill>
              </a:rPr>
              <a:t>="packets" 	name="</a:t>
            </a:r>
            <a:r>
              <a:rPr lang="en-US" sz="1600" dirty="0" err="1">
                <a:solidFill>
                  <a:srgbClr val="FF0000"/>
                </a:solidFill>
              </a:rPr>
              <a:t>theSheet</a:t>
            </a:r>
            <a:r>
              <a:rPr lang="en-US" sz="1600" dirty="0">
                <a:solidFill>
                  <a:srgbClr val="FF0000"/>
                </a:solidFill>
              </a:rPr>
              <a:t>"&gt; </a:t>
            </a:r>
          </a:p>
          <a:p>
            <a:r>
              <a:rPr lang="en-US" sz="1600" dirty="0">
                <a:solidFill>
                  <a:srgbClr val="FF0000"/>
                </a:solidFill>
              </a:rPr>
              <a:t>      &lt;</a:t>
            </a:r>
            <a:r>
              <a:rPr lang="en-US" sz="1600" dirty="0" err="1">
                <a:solidFill>
                  <a:srgbClr val="FF0000"/>
                </a:solidFill>
              </a:rPr>
              <a:t>cfset</a:t>
            </a:r>
            <a:r>
              <a:rPr lang="en-US" sz="1600" dirty="0">
                <a:solidFill>
                  <a:srgbClr val="FF0000"/>
                </a:solidFill>
              </a:rPr>
              <a:t> </a:t>
            </a:r>
            <a:r>
              <a:rPr lang="en-US" sz="1600" dirty="0" err="1">
                <a:solidFill>
                  <a:srgbClr val="FF0000"/>
                </a:solidFill>
              </a:rPr>
              <a:t>spreadsheetAddRow</a:t>
            </a:r>
            <a:r>
              <a:rPr lang="en-US" sz="1600" dirty="0">
                <a:solidFill>
                  <a:srgbClr val="FF0000"/>
                </a:solidFill>
              </a:rPr>
              <a:t>(</a:t>
            </a:r>
            <a:r>
              <a:rPr lang="en-US" sz="1600" dirty="0" err="1">
                <a:solidFill>
                  <a:srgbClr val="FF0000"/>
                </a:solidFill>
              </a:rPr>
              <a:t>theSheet</a:t>
            </a:r>
            <a:r>
              <a:rPr lang="en-US" sz="1600" dirty="0">
                <a:solidFill>
                  <a:srgbClr val="FF0000"/>
                </a:solidFill>
              </a:rPr>
              <a:t>, #</a:t>
            </a:r>
            <a:r>
              <a:rPr lang="en-US" sz="1600" dirty="0" err="1">
                <a:solidFill>
                  <a:srgbClr val="FF0000"/>
                </a:solidFill>
              </a:rPr>
              <a:t>request.rest.sessionId#,,,#arguments.errorcode</a:t>
            </a:r>
            <a:r>
              <a:rPr lang="en-US" sz="1600" dirty="0">
                <a:solidFill>
                  <a:srgbClr val="FF0000"/>
                </a:solidFill>
              </a:rPr>
              <a:t>#, 	#arguments.message#,#arguments.detail#,'#arguments.data#',,#NOW()#",2,1)&gt;</a:t>
            </a:r>
          </a:p>
          <a:p>
            <a:r>
              <a:rPr lang="en-US" sz="1600" dirty="0">
                <a:solidFill>
                  <a:srgbClr val="FF0000"/>
                </a:solidFill>
              </a:rPr>
              <a:t>      &lt;</a:t>
            </a:r>
            <a:r>
              <a:rPr lang="en-US" sz="1600" dirty="0" err="1">
                <a:solidFill>
                  <a:srgbClr val="FF0000"/>
                </a:solidFill>
              </a:rPr>
              <a:t>cfspreadsheet</a:t>
            </a:r>
            <a:r>
              <a:rPr lang="en-US" sz="1600" dirty="0">
                <a:solidFill>
                  <a:srgbClr val="FF0000"/>
                </a:solidFill>
              </a:rPr>
              <a:t> action="write" filename="#</a:t>
            </a:r>
            <a:r>
              <a:rPr lang="en-US" sz="1600" dirty="0" err="1">
                <a:solidFill>
                  <a:srgbClr val="FF0000"/>
                </a:solidFill>
              </a:rPr>
              <a:t>packetFileName</a:t>
            </a:r>
            <a:r>
              <a:rPr lang="en-US" sz="1600" dirty="0">
                <a:solidFill>
                  <a:srgbClr val="FF0000"/>
                </a:solidFill>
              </a:rPr>
              <a:t>#" name="</a:t>
            </a:r>
            <a:r>
              <a:rPr lang="en-US" sz="1600" dirty="0" err="1">
                <a:solidFill>
                  <a:srgbClr val="FF0000"/>
                </a:solidFill>
              </a:rPr>
              <a:t>theSheet</a:t>
            </a:r>
            <a:r>
              <a:rPr lang="en-US" sz="1600" dirty="0">
                <a:solidFill>
                  <a:srgbClr val="FF0000"/>
                </a:solidFill>
              </a:rPr>
              <a:t>" 	</a:t>
            </a:r>
            <a:r>
              <a:rPr lang="en-US" sz="1600" dirty="0" err="1">
                <a:solidFill>
                  <a:srgbClr val="FF0000"/>
                </a:solidFill>
              </a:rPr>
              <a:t>sheetname</a:t>
            </a:r>
            <a:r>
              <a:rPr lang="en-US" sz="1600" dirty="0">
                <a:solidFill>
                  <a:srgbClr val="FF0000"/>
                </a:solidFill>
              </a:rPr>
              <a:t>="packets" overwrite=true&gt; </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ight Triangle 60" hidden="1"/>
          <p:cNvSpPr/>
          <p:nvPr/>
        </p:nvSpPr>
        <p:spPr>
          <a:xfrm rot="5400000">
            <a:off x="4251672" y="852833"/>
            <a:ext cx="2027226" cy="1372487"/>
          </a:xfrm>
          <a:prstGeom prst="rtTriangle">
            <a:avLst/>
          </a:prstGeom>
          <a:solidFill>
            <a:srgbClr val="0092D2"/>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60" name="Right Triangle 59" hidden="1"/>
          <p:cNvSpPr/>
          <p:nvPr/>
        </p:nvSpPr>
        <p:spPr>
          <a:xfrm rot="5400000" flipV="1">
            <a:off x="2916044" y="794497"/>
            <a:ext cx="1914522" cy="1372487"/>
          </a:xfrm>
          <a:prstGeom prst="rtTriangle">
            <a:avLst/>
          </a:prstGeom>
          <a:solidFill>
            <a:srgbClr val="B0C123"/>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62" name="Title 61"/>
          <p:cNvSpPr>
            <a:spLocks noGrp="1"/>
          </p:cNvSpPr>
          <p:nvPr>
            <p:ph type="title"/>
          </p:nvPr>
        </p:nvSpPr>
        <p:spPr/>
        <p:txBody>
          <a:bodyPr/>
          <a:lstStyle/>
          <a:p>
            <a:r>
              <a:rPr lang="en-US" dirty="0"/>
              <a:t>Supply Center Solutions</a:t>
            </a:r>
          </a:p>
        </p:txBody>
      </p:sp>
      <p:pic>
        <p:nvPicPr>
          <p:cNvPr id="2" name="21030924 Kryptonite 1min">
            <a:hlinkClick r:id="" action="ppaction://media"/>
            <a:extLst>
              <a:ext uri="{FF2B5EF4-FFF2-40B4-BE49-F238E27FC236}">
                <a16:creationId xmlns:a16="http://schemas.microsoft.com/office/drawing/2014/main" id="{83F9907B-CB9D-4604-9B44-F05A3306B1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pic>
        <p:nvPicPr>
          <p:cNvPr id="3" name="21030924 Kryptonite 1min">
            <a:hlinkClick r:id="" action="ppaction://media"/>
            <a:extLst>
              <a:ext uri="{FF2B5EF4-FFF2-40B4-BE49-F238E27FC236}">
                <a16:creationId xmlns:a16="http://schemas.microsoft.com/office/drawing/2014/main" id="{6DFAD145-EF3B-4034-BB3E-EAF158302D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pic>
        <p:nvPicPr>
          <p:cNvPr id="4" name="21030924 Kryptonite 1min">
            <a:hlinkClick r:id="" action="ppaction://media"/>
            <a:extLst>
              <a:ext uri="{FF2B5EF4-FFF2-40B4-BE49-F238E27FC236}">
                <a16:creationId xmlns:a16="http://schemas.microsoft.com/office/drawing/2014/main" id="{24CDFC41-23E1-46A3-B1CD-F81006BDDE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2979280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000" fill="hold"/>
                                        <p:tgtEl>
                                          <p:spTgt spid="4"/>
                                        </p:tgtEl>
                                      </p:cBhvr>
                                    </p:cmd>
                                  </p:childTnLst>
                                </p:cTn>
                              </p:par>
                            </p:childTnLst>
                          </p:cTn>
                        </p:par>
                        <p:par>
                          <p:cTn id="7" fill="hold">
                            <p:stCondLst>
                              <p:cond delay="65000"/>
                            </p:stCondLst>
                            <p:childTnLst>
                              <p:par>
                                <p:cTn id="8" presetID="1" presetClass="mediacall" presetSubtype="0" fill="hold" nodeType="afterEffect">
                                  <p:stCondLst>
                                    <p:cond delay="0"/>
                                  </p:stCondLst>
                                  <p:childTnLst>
                                    <p:cmd type="call" cmd="playFrom(0.0)">
                                      <p:cBhvr>
                                        <p:cTn id="9" dur="65000" fill="hold"/>
                                        <p:tgtEl>
                                          <p:spTgt spid="2"/>
                                        </p:tgtEl>
                                      </p:cBhvr>
                                    </p:cmd>
                                  </p:childTnLst>
                                </p:cTn>
                              </p:par>
                            </p:childTnLst>
                          </p:cTn>
                        </p:par>
                        <p:par>
                          <p:cTn id="10" fill="hold">
                            <p:stCondLst>
                              <p:cond delay="65000"/>
                            </p:stCondLst>
                            <p:childTnLst>
                              <p:par>
                                <p:cTn id="11" presetID="1" presetClass="mediacall" presetSubtype="0" fill="hold" nodeType="afterEffect">
                                  <p:stCondLst>
                                    <p:cond delay="0"/>
                                  </p:stCondLst>
                                  <p:childTnLst>
                                    <p:cmd type="call" cmd="playFrom(0.0)">
                                      <p:cBhvr>
                                        <p:cTn id="12" dur="6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vol="80000">
                <p:cTn id="25"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Grp="1" noChangeAspect="1" noChangeArrowheads="1"/>
          </p:cNvPicPr>
          <p:nvPr>
            <p:ph idx="1"/>
          </p:nvPr>
        </p:nvPicPr>
        <p:blipFill>
          <a:blip r:embed="rId2"/>
          <a:stretch>
            <a:fillRect/>
          </a:stretch>
        </p:blipFill>
        <p:spPr bwMode="auto">
          <a:xfrm>
            <a:off x="242888" y="1773843"/>
            <a:ext cx="8677275" cy="3416677"/>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Manual Tracking Spreadsheet</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Solution – Books </a:t>
            </a:r>
            <a:r>
              <a:rPr lang="en-US" dirty="0" err="1"/>
              <a:t>RESTful</a:t>
            </a:r>
            <a:r>
              <a:rPr lang="en-US" dirty="0"/>
              <a:t> Code Snippet</a:t>
            </a:r>
          </a:p>
        </p:txBody>
      </p:sp>
      <p:sp>
        <p:nvSpPr>
          <p:cNvPr id="3" name="Rectangle 2"/>
          <p:cNvSpPr/>
          <p:nvPr/>
        </p:nvSpPr>
        <p:spPr>
          <a:xfrm>
            <a:off x="1" y="864830"/>
            <a:ext cx="9143998" cy="5509200"/>
          </a:xfrm>
          <a:prstGeom prst="rect">
            <a:avLst/>
          </a:prstGeom>
        </p:spPr>
        <p:txBody>
          <a:bodyPr wrap="square">
            <a:spAutoFit/>
          </a:bodyPr>
          <a:lstStyle/>
          <a:p>
            <a:r>
              <a:rPr lang="en-US" sz="1600" dirty="0"/>
              <a:t>&lt;</a:t>
            </a:r>
            <a:r>
              <a:rPr lang="en-US" sz="1600" dirty="0" err="1"/>
              <a:t>cffunction</a:t>
            </a:r>
            <a:r>
              <a:rPr lang="en-US" sz="1600" dirty="0"/>
              <a:t> name="</a:t>
            </a:r>
            <a:r>
              <a:rPr lang="en-US" sz="1600" dirty="0" err="1"/>
              <a:t>addBook</a:t>
            </a:r>
            <a:r>
              <a:rPr lang="en-US" sz="1600" dirty="0"/>
              <a:t>" access="remote" </a:t>
            </a:r>
            <a:r>
              <a:rPr lang="en-US" sz="1600" dirty="0" err="1">
                <a:solidFill>
                  <a:srgbClr val="3A9CB0"/>
                </a:solidFill>
              </a:rPr>
              <a:t>httpmethod</a:t>
            </a:r>
            <a:r>
              <a:rPr lang="en-US" sz="1600" dirty="0">
                <a:solidFill>
                  <a:srgbClr val="3A9CB0"/>
                </a:solidFill>
              </a:rPr>
              <a:t>="POST</a:t>
            </a:r>
            <a:r>
              <a:rPr lang="en-US" sz="1600" dirty="0"/>
              <a:t>" </a:t>
            </a:r>
            <a:r>
              <a:rPr lang="en-US" sz="1600" dirty="0" err="1"/>
              <a:t>returntype</a:t>
            </a:r>
            <a:r>
              <a:rPr lang="en-US" sz="1600" dirty="0"/>
              <a:t>="any"  </a:t>
            </a:r>
            <a:r>
              <a:rPr lang="en-US" sz="1600" dirty="0" err="1"/>
              <a:t>restpath</a:t>
            </a:r>
            <a:r>
              <a:rPr lang="en-US" sz="1600" dirty="0"/>
              <a:t>="</a:t>
            </a:r>
            <a:r>
              <a:rPr lang="en-US" sz="1600" dirty="0" err="1"/>
              <a:t>bookAdd</a:t>
            </a:r>
            <a:r>
              <a:rPr lang="en-US" sz="1600" dirty="0"/>
              <a:t>"&gt;</a:t>
            </a:r>
          </a:p>
          <a:p>
            <a:r>
              <a:rPr lang="en-US" sz="1600" dirty="0"/>
              <a:t>	&lt;</a:t>
            </a:r>
            <a:r>
              <a:rPr lang="en-US" sz="1600" dirty="0" err="1"/>
              <a:t>cfargument</a:t>
            </a:r>
            <a:r>
              <a:rPr lang="en-US" sz="1600" dirty="0"/>
              <a:t>  name="</a:t>
            </a:r>
            <a:r>
              <a:rPr lang="en-US" sz="1600" dirty="0" err="1"/>
              <a:t>structData</a:t>
            </a:r>
            <a:r>
              <a:rPr lang="en-US" sz="1600" dirty="0"/>
              <a:t>"  type="</a:t>
            </a:r>
            <a:r>
              <a:rPr lang="en-US" sz="1600" dirty="0" err="1"/>
              <a:t>struct</a:t>
            </a:r>
            <a:r>
              <a:rPr lang="en-US" sz="1600" dirty="0"/>
              <a:t>"  required="true" &gt;</a:t>
            </a:r>
          </a:p>
          <a:p>
            <a:endParaRPr lang="en-US" sz="1600" dirty="0"/>
          </a:p>
          <a:p>
            <a:r>
              <a:rPr lang="en-US" sz="1600" dirty="0">
                <a:solidFill>
                  <a:srgbClr val="FF0000"/>
                </a:solidFill>
              </a:rPr>
              <a:t>	</a:t>
            </a:r>
            <a:r>
              <a:rPr lang="en-US" sz="1600" dirty="0"/>
              <a:t>&lt;</a:t>
            </a:r>
            <a:r>
              <a:rPr lang="en-US" sz="1600" dirty="0" err="1"/>
              <a:t>cfinclude</a:t>
            </a:r>
            <a:r>
              <a:rPr lang="en-US" sz="1600" dirty="0"/>
              <a:t> template="inc_tracking.cfm"&gt; </a:t>
            </a:r>
          </a:p>
          <a:p>
            <a:r>
              <a:rPr lang="en-US" sz="1600" dirty="0">
                <a:solidFill>
                  <a:srgbClr val="FF0000"/>
                </a:solidFill>
              </a:rPr>
              <a:t>	&lt;</a:t>
            </a:r>
            <a:r>
              <a:rPr lang="en-US" sz="1600" dirty="0" err="1">
                <a:solidFill>
                  <a:srgbClr val="FF0000"/>
                </a:solidFill>
              </a:rPr>
              <a:t>cfinclude</a:t>
            </a:r>
            <a:r>
              <a:rPr lang="en-US" sz="1600" dirty="0">
                <a:solidFill>
                  <a:srgbClr val="FF0000"/>
                </a:solidFill>
              </a:rPr>
              <a:t> template="inc_auth.cfm"&gt;   </a:t>
            </a:r>
            <a:r>
              <a:rPr lang="en-US" sz="1600" dirty="0">
                <a:solidFill>
                  <a:srgbClr val="FF0000"/>
                </a:solidFill>
                <a:sym typeface="Wingdings" pitchFamily="2" charset="2"/>
              </a:rPr>
              <a:t>Security Call</a:t>
            </a:r>
            <a:endParaRPr lang="en-US" sz="1600" dirty="0">
              <a:solidFill>
                <a:srgbClr val="FF0000"/>
              </a:solidFill>
            </a:endParaRPr>
          </a:p>
          <a:p>
            <a:endParaRPr lang="en-US" sz="1600" dirty="0">
              <a:solidFill>
                <a:srgbClr val="C00000"/>
              </a:solidFill>
            </a:endParaRPr>
          </a:p>
          <a:p>
            <a:r>
              <a:rPr lang="en-US" sz="1600" dirty="0"/>
              <a:t>	&lt;</a:t>
            </a:r>
            <a:r>
              <a:rPr lang="en-US" sz="1600" dirty="0" err="1"/>
              <a:t>cfquery</a:t>
            </a:r>
            <a:r>
              <a:rPr lang="en-US" sz="1600" dirty="0"/>
              <a:t> name="</a:t>
            </a:r>
            <a:r>
              <a:rPr lang="en-US" sz="1600" dirty="0" err="1"/>
              <a:t>qAddBook</a:t>
            </a:r>
            <a:r>
              <a:rPr lang="en-US" sz="1600" dirty="0"/>
              <a:t>" </a:t>
            </a:r>
            <a:r>
              <a:rPr lang="en-US" sz="1600" dirty="0" err="1"/>
              <a:t>datasource</a:t>
            </a:r>
            <a:r>
              <a:rPr lang="en-US" sz="1600" dirty="0"/>
              <a:t>="#</a:t>
            </a:r>
            <a:r>
              <a:rPr lang="en-US" sz="1600" dirty="0" err="1"/>
              <a:t>request.readDSN</a:t>
            </a:r>
            <a:r>
              <a:rPr lang="en-US" sz="1600" dirty="0"/>
              <a:t>#" result="</a:t>
            </a:r>
            <a:r>
              <a:rPr lang="en-US" sz="1600" dirty="0" err="1"/>
              <a:t>insertResults</a:t>
            </a:r>
            <a:r>
              <a:rPr lang="en-US" sz="1600" dirty="0"/>
              <a:t>"&gt;</a:t>
            </a:r>
          </a:p>
          <a:p>
            <a:r>
              <a:rPr lang="en-US" sz="1600" dirty="0"/>
              <a:t>		insert into </a:t>
            </a:r>
            <a:r>
              <a:rPr lang="en-US" sz="1600" dirty="0" err="1"/>
              <a:t>app.books</a:t>
            </a:r>
            <a:r>
              <a:rPr lang="en-US" sz="1600" dirty="0"/>
              <a:t> (</a:t>
            </a:r>
            <a:r>
              <a:rPr lang="en-US" sz="1600" dirty="0" err="1"/>
              <a:t>authorid</a:t>
            </a:r>
            <a:r>
              <a:rPr lang="en-US" sz="1600" dirty="0"/>
              <a:t>, title, </a:t>
            </a:r>
            <a:r>
              <a:rPr lang="en-US" sz="1600" dirty="0" err="1"/>
              <a:t>bookimage,thumbnailimage</a:t>
            </a:r>
            <a:r>
              <a:rPr lang="en-US" sz="1600" dirty="0"/>
              <a:t>, </a:t>
            </a:r>
            <a:r>
              <a:rPr lang="en-US" sz="1600" dirty="0" err="1"/>
              <a:t>bookdescription</a:t>
            </a:r>
            <a:r>
              <a:rPr lang="en-US" sz="1600" dirty="0"/>
              <a:t>, </a:t>
            </a:r>
            <a:r>
              <a:rPr lang="en-US" sz="1600" dirty="0" err="1"/>
              <a:t>isspotlight</a:t>
            </a:r>
            <a:r>
              <a:rPr lang="en-US" sz="1600" dirty="0"/>
              <a:t>, genre)</a:t>
            </a:r>
          </a:p>
          <a:p>
            <a:r>
              <a:rPr lang="en-US" sz="1600" dirty="0"/>
              <a:t>		values (#</a:t>
            </a:r>
            <a:r>
              <a:rPr lang="en-US" sz="1600" dirty="0" err="1"/>
              <a:t>structData.authorid</a:t>
            </a:r>
            <a:r>
              <a:rPr lang="en-US" sz="1600" dirty="0"/>
              <a:t>#, '#trim(</a:t>
            </a:r>
            <a:r>
              <a:rPr lang="en-US" sz="1600" dirty="0" err="1"/>
              <a:t>structData.title</a:t>
            </a:r>
            <a:r>
              <a:rPr lang="en-US" sz="1600" dirty="0"/>
              <a:t>)#', '#trim(</a:t>
            </a:r>
            <a:r>
              <a:rPr lang="en-US" sz="1600" dirty="0" err="1"/>
              <a:t>structData.bookimage</a:t>
            </a:r>
            <a:r>
              <a:rPr lang="en-US" sz="1600" dirty="0"/>
              <a:t>)#', '#trim(</a:t>
            </a:r>
            <a:r>
              <a:rPr lang="en-US" sz="1600" dirty="0" err="1"/>
              <a:t>structData.thumbnailimage</a:t>
            </a:r>
            <a:r>
              <a:rPr lang="en-US" sz="1600" dirty="0"/>
              <a:t>)#', '#trim(</a:t>
            </a:r>
            <a:r>
              <a:rPr lang="en-US" sz="1600" dirty="0" err="1"/>
              <a:t>structData.bookdescription</a:t>
            </a:r>
            <a:r>
              <a:rPr lang="en-US" sz="1600" dirty="0"/>
              <a:t>)#', 		'#</a:t>
            </a:r>
            <a:r>
              <a:rPr lang="en-US" sz="1600" dirty="0" err="1"/>
              <a:t>structData.isspotlight</a:t>
            </a:r>
            <a:r>
              <a:rPr lang="en-US" sz="1600" dirty="0"/>
              <a:t>#', '#trim(</a:t>
            </a:r>
            <a:r>
              <a:rPr lang="en-US" sz="1600" dirty="0" err="1"/>
              <a:t>structData.genre</a:t>
            </a:r>
            <a:r>
              <a:rPr lang="en-US" sz="1600" dirty="0"/>
              <a:t>)#')</a:t>
            </a:r>
          </a:p>
          <a:p>
            <a:r>
              <a:rPr lang="en-US" sz="1600" dirty="0"/>
              <a:t>	&lt;/</a:t>
            </a:r>
            <a:r>
              <a:rPr lang="en-US" sz="1600" dirty="0" err="1"/>
              <a:t>cfquery</a:t>
            </a:r>
            <a:r>
              <a:rPr lang="en-US" sz="1600" dirty="0"/>
              <a:t>&gt;</a:t>
            </a:r>
          </a:p>
          <a:p>
            <a:endParaRPr lang="en-US" sz="1600" dirty="0"/>
          </a:p>
          <a:p>
            <a:r>
              <a:rPr lang="en-US" sz="1600" dirty="0"/>
              <a:t>	&lt;</a:t>
            </a:r>
            <a:r>
              <a:rPr lang="en-US" sz="1600" dirty="0" err="1"/>
              <a:t>cfset</a:t>
            </a:r>
            <a:r>
              <a:rPr lang="en-US" sz="1600" dirty="0"/>
              <a:t> temp = </a:t>
            </a:r>
            <a:r>
              <a:rPr lang="en-US" sz="1600" dirty="0" err="1"/>
              <a:t>restThrow</a:t>
            </a:r>
            <a:r>
              <a:rPr lang="en-US" sz="1600" dirty="0"/>
              <a:t>(throw="false", </a:t>
            </a:r>
            <a:r>
              <a:rPr lang="en-US" sz="1600" dirty="0" err="1"/>
              <a:t>errorCode</a:t>
            </a:r>
            <a:r>
              <a:rPr lang="en-US" sz="1600" dirty="0"/>
              <a:t>="200", message="OK", detail="Action completed successfully.", data="#</a:t>
            </a:r>
            <a:r>
              <a:rPr lang="en-US" sz="1600" dirty="0" err="1"/>
              <a:t>serializeJSON</a:t>
            </a:r>
            <a:r>
              <a:rPr lang="en-US" sz="1600" dirty="0"/>
              <a:t>(</a:t>
            </a:r>
            <a:r>
              <a:rPr lang="en-US" sz="1600" dirty="0" err="1"/>
              <a:t>insertResults</a:t>
            </a:r>
            <a:r>
              <a:rPr lang="en-US" sz="1600" dirty="0"/>
              <a:t>)#", </a:t>
            </a:r>
            <a:r>
              <a:rPr lang="en-US" sz="1600" dirty="0" err="1"/>
              <a:t>sourcename</a:t>
            </a:r>
            <a:r>
              <a:rPr lang="en-US" sz="1600" dirty="0"/>
              <a:t>="#</a:t>
            </a:r>
            <a:r>
              <a:rPr lang="en-US" sz="1600" dirty="0" err="1"/>
              <a:t>getfunctioncalledname</a:t>
            </a:r>
            <a:r>
              <a:rPr lang="en-US" sz="1600" dirty="0"/>
              <a:t>()#")&gt;</a:t>
            </a:r>
          </a:p>
          <a:p>
            <a:endParaRPr lang="en-US" sz="1600" dirty="0"/>
          </a:p>
          <a:p>
            <a:r>
              <a:rPr lang="en-US" sz="1600" dirty="0"/>
              <a:t>	&lt;</a:t>
            </a:r>
            <a:r>
              <a:rPr lang="en-US" sz="1600" dirty="0" err="1"/>
              <a:t>cfreturn</a:t>
            </a:r>
            <a:r>
              <a:rPr lang="en-US" sz="1600" dirty="0"/>
              <a:t> </a:t>
            </a:r>
            <a:r>
              <a:rPr lang="en-US" sz="1600" dirty="0" err="1"/>
              <a:t>insertResults</a:t>
            </a:r>
            <a:r>
              <a:rPr lang="en-US" sz="1600" dirty="0"/>
              <a:t>&gt; 	</a:t>
            </a:r>
          </a:p>
          <a:p>
            <a:r>
              <a:rPr lang="en-US" sz="1600" dirty="0"/>
              <a:t>&lt;/</a:t>
            </a:r>
            <a:r>
              <a:rPr lang="en-US" sz="1600" dirty="0" err="1"/>
              <a:t>cffunction</a:t>
            </a:r>
            <a:r>
              <a:rPr lang="en-US" sz="1600" dirty="0"/>
              <a:t>&gt;</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Initial Solution – Calling API With Security</a:t>
            </a:r>
          </a:p>
        </p:txBody>
      </p:sp>
      <p:sp>
        <p:nvSpPr>
          <p:cNvPr id="5" name="TextBox 4"/>
          <p:cNvSpPr txBox="1"/>
          <p:nvPr/>
        </p:nvSpPr>
        <p:spPr>
          <a:xfrm>
            <a:off x="4124131" y="2258008"/>
            <a:ext cx="184731" cy="461665"/>
          </a:xfrm>
          <a:prstGeom prst="rect">
            <a:avLst/>
          </a:prstGeom>
          <a:noFill/>
        </p:spPr>
        <p:txBody>
          <a:bodyPr wrap="none" rtlCol="0">
            <a:spAutoFit/>
          </a:bodyPr>
          <a:lstStyle/>
          <a:p>
            <a:endParaRPr lang="en-US" dirty="0"/>
          </a:p>
        </p:txBody>
      </p:sp>
      <p:sp>
        <p:nvSpPr>
          <p:cNvPr id="6" name="Rectangle 5"/>
          <p:cNvSpPr/>
          <p:nvPr/>
        </p:nvSpPr>
        <p:spPr>
          <a:xfrm>
            <a:off x="1" y="1153678"/>
            <a:ext cx="9143999" cy="4770537"/>
          </a:xfrm>
          <a:prstGeom prst="rect">
            <a:avLst/>
          </a:prstGeom>
        </p:spPr>
        <p:txBody>
          <a:bodyPr wrap="square">
            <a:spAutoFit/>
          </a:bodyPr>
          <a:lstStyle/>
          <a:p>
            <a:r>
              <a:rPr lang="en-US" sz="1600" dirty="0">
                <a:solidFill>
                  <a:srgbClr val="FF0000"/>
                </a:solidFill>
              </a:rPr>
              <a:t>&lt;</a:t>
            </a:r>
            <a:r>
              <a:rPr lang="en-US" sz="1600" dirty="0" err="1">
                <a:solidFill>
                  <a:srgbClr val="FF0000"/>
                </a:solidFill>
              </a:rPr>
              <a:t>cfset</a:t>
            </a:r>
            <a:r>
              <a:rPr lang="en-US" sz="1600" dirty="0">
                <a:solidFill>
                  <a:srgbClr val="FF0000"/>
                </a:solidFill>
              </a:rPr>
              <a:t> </a:t>
            </a:r>
            <a:r>
              <a:rPr lang="en-US" sz="1600" dirty="0" err="1">
                <a:solidFill>
                  <a:srgbClr val="FF0000"/>
                </a:solidFill>
              </a:rPr>
              <a:t>variables.startStr</a:t>
            </a:r>
            <a:r>
              <a:rPr lang="en-US" sz="1600" dirty="0">
                <a:solidFill>
                  <a:srgbClr val="FF0000"/>
                </a:solidFill>
              </a:rPr>
              <a:t> = "</a:t>
            </a:r>
            <a:r>
              <a:rPr lang="en-US" sz="1600" dirty="0" err="1">
                <a:solidFill>
                  <a:srgbClr val="FF0000"/>
                </a:solidFill>
              </a:rPr>
              <a:t>super@demodata.com:demo</a:t>
            </a:r>
            <a:r>
              <a:rPr lang="en-US" sz="1600" dirty="0">
                <a:solidFill>
                  <a:srgbClr val="FF0000"/>
                </a:solidFill>
              </a:rPr>
              <a:t>"&gt;</a:t>
            </a:r>
          </a:p>
          <a:p>
            <a:r>
              <a:rPr lang="en-US" sz="1600" dirty="0">
                <a:solidFill>
                  <a:srgbClr val="FF0000"/>
                </a:solidFill>
              </a:rPr>
              <a:t>&lt;</a:t>
            </a:r>
            <a:r>
              <a:rPr lang="en-US" sz="1600" dirty="0" err="1">
                <a:solidFill>
                  <a:srgbClr val="FF0000"/>
                </a:solidFill>
              </a:rPr>
              <a:t>cfset</a:t>
            </a:r>
            <a:r>
              <a:rPr lang="en-US" sz="1600" dirty="0">
                <a:solidFill>
                  <a:srgbClr val="FF0000"/>
                </a:solidFill>
              </a:rPr>
              <a:t> variables.base64Str = toBase64(</a:t>
            </a:r>
            <a:r>
              <a:rPr lang="en-US" sz="1600" dirty="0" err="1">
                <a:solidFill>
                  <a:srgbClr val="FF0000"/>
                </a:solidFill>
              </a:rPr>
              <a:t>variables.startStr</a:t>
            </a:r>
            <a:r>
              <a:rPr lang="en-US" sz="1600" dirty="0">
                <a:solidFill>
                  <a:srgbClr val="FF0000"/>
                </a:solidFill>
              </a:rPr>
              <a:t>)&gt;</a:t>
            </a:r>
          </a:p>
          <a:p>
            <a:endParaRPr lang="en-US" sz="1600" dirty="0"/>
          </a:p>
          <a:p>
            <a:r>
              <a:rPr lang="en-US" sz="1600" dirty="0"/>
              <a:t>&lt;</a:t>
            </a:r>
            <a:r>
              <a:rPr lang="en-US" sz="1600" dirty="0" err="1"/>
              <a:t>cfset</a:t>
            </a:r>
            <a:r>
              <a:rPr lang="en-US" sz="1600" dirty="0"/>
              <a:t> </a:t>
            </a:r>
            <a:r>
              <a:rPr lang="en-US" sz="1600" dirty="0" err="1"/>
              <a:t>variables.jsonStr</a:t>
            </a:r>
            <a:r>
              <a:rPr lang="en-US" sz="1600" dirty="0"/>
              <a:t> = {</a:t>
            </a:r>
            <a:r>
              <a:rPr lang="en-US" sz="1600" dirty="0" err="1"/>
              <a:t>firstname</a:t>
            </a:r>
            <a:r>
              <a:rPr lang="en-US" sz="1600" dirty="0"/>
              <a:t>="John", </a:t>
            </a:r>
            <a:r>
              <a:rPr lang="en-US" sz="1600" dirty="0" err="1"/>
              <a:t>lastname</a:t>
            </a:r>
            <a:r>
              <a:rPr lang="en-US" sz="1600" dirty="0"/>
              <a:t>="Stone", bio="John is from Carlsbad CA", </a:t>
            </a:r>
            <a:r>
              <a:rPr lang="en-US" sz="1600" dirty="0" err="1"/>
              <a:t>isspotlight</a:t>
            </a:r>
            <a:r>
              <a:rPr lang="en-US" sz="1600" dirty="0"/>
              <a:t> ="Y"}&gt;</a:t>
            </a:r>
          </a:p>
          <a:p>
            <a:r>
              <a:rPr lang="en-US" sz="1600" dirty="0"/>
              <a:t>&lt;</a:t>
            </a:r>
            <a:r>
              <a:rPr lang="en-US" sz="1600" dirty="0" err="1"/>
              <a:t>cfset</a:t>
            </a:r>
            <a:r>
              <a:rPr lang="en-US" sz="1600" dirty="0"/>
              <a:t> </a:t>
            </a:r>
            <a:r>
              <a:rPr lang="en-US" sz="1600" dirty="0" err="1"/>
              <a:t>variables.dataString</a:t>
            </a:r>
            <a:r>
              <a:rPr lang="en-US" sz="1600" dirty="0"/>
              <a:t> = </a:t>
            </a:r>
            <a:r>
              <a:rPr lang="en-US" sz="1600" dirty="0" err="1"/>
              <a:t>SerializeJSON</a:t>
            </a:r>
            <a:r>
              <a:rPr lang="en-US" sz="1600" dirty="0"/>
              <a:t>(</a:t>
            </a:r>
            <a:r>
              <a:rPr lang="en-US" sz="1600" dirty="0" err="1"/>
              <a:t>variables.jsonStr</a:t>
            </a:r>
            <a:r>
              <a:rPr lang="en-US" sz="1600" dirty="0"/>
              <a:t>)&gt;</a:t>
            </a:r>
          </a:p>
          <a:p>
            <a:r>
              <a:rPr lang="en-US" sz="1600" dirty="0"/>
              <a:t>&lt;</a:t>
            </a:r>
            <a:r>
              <a:rPr lang="en-US" sz="1600" dirty="0" err="1"/>
              <a:t>cfhttp</a:t>
            </a:r>
            <a:r>
              <a:rPr lang="en-US" sz="1600" dirty="0"/>
              <a:t> </a:t>
            </a:r>
            <a:r>
              <a:rPr lang="en-US" sz="1600" dirty="0" err="1"/>
              <a:t>url</a:t>
            </a:r>
            <a:r>
              <a:rPr lang="en-US" sz="1600" dirty="0"/>
              <a:t>="http://localhost/rest/summitRest/authors/authorAdd" result="</a:t>
            </a:r>
            <a:r>
              <a:rPr lang="en-US" sz="1600" dirty="0" err="1"/>
              <a:t>restResult</a:t>
            </a:r>
            <a:r>
              <a:rPr lang="en-US" sz="1600" dirty="0"/>
              <a:t>" method="post"&gt;</a:t>
            </a:r>
          </a:p>
          <a:p>
            <a:r>
              <a:rPr lang="en-US" sz="1600" dirty="0"/>
              <a:t>  &lt;</a:t>
            </a:r>
            <a:r>
              <a:rPr lang="en-US" sz="1600" dirty="0" err="1"/>
              <a:t>cfhttpparam</a:t>
            </a:r>
            <a:r>
              <a:rPr lang="en-US" sz="1600" dirty="0"/>
              <a:t> TYPE="Header"</a:t>
            </a:r>
          </a:p>
          <a:p>
            <a:r>
              <a:rPr lang="en-US" sz="1600" dirty="0"/>
              <a:t>                 name="content-type"</a:t>
            </a:r>
          </a:p>
          <a:p>
            <a:r>
              <a:rPr lang="en-US" sz="1600" dirty="0"/>
              <a:t>                 value="application/JSON"&gt;</a:t>
            </a:r>
          </a:p>
          <a:p>
            <a:r>
              <a:rPr lang="en-US" sz="1600" dirty="0">
                <a:solidFill>
                  <a:srgbClr val="FF0000"/>
                </a:solidFill>
              </a:rPr>
              <a:t>                   &lt;</a:t>
            </a:r>
            <a:r>
              <a:rPr lang="en-US" sz="1600" dirty="0" err="1">
                <a:solidFill>
                  <a:srgbClr val="FF0000"/>
                </a:solidFill>
              </a:rPr>
              <a:t>cfhttpparam</a:t>
            </a:r>
            <a:r>
              <a:rPr lang="en-US" sz="1600" dirty="0">
                <a:solidFill>
                  <a:srgbClr val="FF0000"/>
                </a:solidFill>
              </a:rPr>
              <a:t> type="Header"</a:t>
            </a:r>
          </a:p>
          <a:p>
            <a:r>
              <a:rPr lang="en-US" sz="1600" dirty="0">
                <a:solidFill>
                  <a:srgbClr val="FF0000"/>
                </a:solidFill>
              </a:rPr>
              <a:t>                 name="Authorization"</a:t>
            </a:r>
          </a:p>
          <a:p>
            <a:r>
              <a:rPr lang="en-US" sz="1600" dirty="0">
                <a:solidFill>
                  <a:srgbClr val="FF0000"/>
                </a:solidFill>
              </a:rPr>
              <a:t>                 value="#variables.base64Str#"&gt;</a:t>
            </a:r>
          </a:p>
          <a:p>
            <a:r>
              <a:rPr lang="en-US" sz="1600" dirty="0"/>
              <a:t>  &lt;</a:t>
            </a:r>
            <a:r>
              <a:rPr lang="en-US" sz="1600" dirty="0" err="1"/>
              <a:t>cfhttpparam</a:t>
            </a:r>
            <a:r>
              <a:rPr lang="en-US" sz="1600" dirty="0"/>
              <a:t> TYPE="Body"</a:t>
            </a:r>
          </a:p>
          <a:p>
            <a:r>
              <a:rPr lang="en-US" sz="1600" dirty="0"/>
              <a:t>                 name="</a:t>
            </a:r>
            <a:r>
              <a:rPr lang="en-US" sz="1600" dirty="0" err="1"/>
              <a:t>structData</a:t>
            </a:r>
            <a:r>
              <a:rPr lang="en-US" sz="1600" dirty="0"/>
              <a:t>"</a:t>
            </a:r>
          </a:p>
          <a:p>
            <a:r>
              <a:rPr lang="en-US" sz="1600" dirty="0"/>
              <a:t>                 value="#</a:t>
            </a:r>
            <a:r>
              <a:rPr lang="en-US" sz="1600" dirty="0" err="1"/>
              <a:t>variables.dataString</a:t>
            </a:r>
            <a:r>
              <a:rPr lang="en-US" sz="1600" dirty="0"/>
              <a:t>#"&gt;</a:t>
            </a:r>
          </a:p>
          <a:p>
            <a:r>
              <a:rPr lang="en-US" sz="1600" dirty="0"/>
              <a:t>  </a:t>
            </a:r>
          </a:p>
          <a:p>
            <a:r>
              <a:rPr lang="en-US" sz="1600" dirty="0"/>
              <a:t>&lt;/</a:t>
            </a:r>
            <a:r>
              <a:rPr lang="en-US" sz="1600" dirty="0" err="1"/>
              <a:t>cfhttp</a:t>
            </a:r>
            <a:r>
              <a:rPr lang="en-US" sz="1600" dirty="0"/>
              <a:t>&gt;</a:t>
            </a:r>
          </a:p>
          <a:p>
            <a:r>
              <a:rPr lang="en-US" sz="1600" dirty="0"/>
              <a:t>&lt;</a:t>
            </a:r>
            <a:r>
              <a:rPr lang="en-US" sz="1600" dirty="0" err="1"/>
              <a:t>cfdump</a:t>
            </a:r>
            <a:r>
              <a:rPr lang="en-US" sz="1600" dirty="0"/>
              <a:t> </a:t>
            </a:r>
            <a:r>
              <a:rPr lang="en-US" sz="1600" dirty="0" err="1"/>
              <a:t>var</a:t>
            </a:r>
            <a:r>
              <a:rPr lang="en-US" sz="1600" dirty="0"/>
              <a:t>="#</a:t>
            </a:r>
            <a:r>
              <a:rPr lang="en-US" sz="1600" dirty="0" err="1"/>
              <a:t>restResult</a:t>
            </a:r>
            <a:r>
              <a:rPr lang="en-US" sz="1600" dirty="0"/>
              <a:t>#"&gt;</a:t>
            </a:r>
          </a:p>
        </p:txBody>
      </p:sp>
    </p:spTree>
    <p:extLst>
      <p:ext uri="{BB962C8B-B14F-4D97-AF65-F5344CB8AC3E}">
        <p14:creationId xmlns:p14="http://schemas.microsoft.com/office/powerpoint/2010/main" val="427010909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Initial Solution – inc_auth.cfm</a:t>
            </a:r>
          </a:p>
        </p:txBody>
      </p:sp>
      <p:sp>
        <p:nvSpPr>
          <p:cNvPr id="7" name="Rectangle 6"/>
          <p:cNvSpPr/>
          <p:nvPr/>
        </p:nvSpPr>
        <p:spPr>
          <a:xfrm>
            <a:off x="0" y="533400"/>
            <a:ext cx="9143999" cy="5755422"/>
          </a:xfrm>
          <a:prstGeom prst="rect">
            <a:avLst/>
          </a:prstGeom>
        </p:spPr>
        <p:txBody>
          <a:bodyPr wrap="square">
            <a:spAutoFit/>
          </a:bodyPr>
          <a:lstStyle/>
          <a:p>
            <a:endParaRPr lang="en-US" sz="1600" dirty="0">
              <a:solidFill>
                <a:srgbClr val="FF0000"/>
              </a:solidFill>
            </a:endParaRPr>
          </a:p>
          <a:p>
            <a:r>
              <a:rPr lang="en-US" sz="1600" dirty="0">
                <a:solidFill>
                  <a:srgbClr val="FF0000"/>
                </a:solidFill>
              </a:rPr>
              <a:t>&lt;</a:t>
            </a:r>
            <a:r>
              <a:rPr lang="en-US" sz="1600" dirty="0" err="1">
                <a:solidFill>
                  <a:srgbClr val="FF0000"/>
                </a:solidFill>
              </a:rPr>
              <a:t>cfset</a:t>
            </a:r>
            <a:r>
              <a:rPr lang="en-US" sz="1600" dirty="0">
                <a:solidFill>
                  <a:srgbClr val="FF0000"/>
                </a:solidFill>
              </a:rPr>
              <a:t> </a:t>
            </a:r>
            <a:r>
              <a:rPr lang="en-US" sz="1600" dirty="0" err="1">
                <a:solidFill>
                  <a:srgbClr val="FF0000"/>
                </a:solidFill>
              </a:rPr>
              <a:t>LOCAL.EncodedCredentials</a:t>
            </a:r>
            <a:r>
              <a:rPr lang="en-US" sz="1600" dirty="0">
                <a:solidFill>
                  <a:srgbClr val="FF0000"/>
                </a:solidFill>
              </a:rPr>
              <a:t> = </a:t>
            </a:r>
            <a:r>
              <a:rPr lang="en-US" sz="1600" dirty="0" err="1">
                <a:solidFill>
                  <a:srgbClr val="FF0000"/>
                </a:solidFill>
              </a:rPr>
              <a:t>GetHTTPRequestData</a:t>
            </a:r>
            <a:r>
              <a:rPr lang="en-US" sz="1600" dirty="0">
                <a:solidFill>
                  <a:srgbClr val="FF0000"/>
                </a:solidFill>
              </a:rPr>
              <a:t>().</a:t>
            </a:r>
            <a:r>
              <a:rPr lang="en-US" sz="1600" dirty="0" err="1">
                <a:solidFill>
                  <a:srgbClr val="FF0000"/>
                </a:solidFill>
              </a:rPr>
              <a:t>Headers.Authorization</a:t>
            </a:r>
            <a:r>
              <a:rPr lang="en-US" sz="1600" dirty="0">
                <a:solidFill>
                  <a:srgbClr val="FF0000"/>
                </a:solidFill>
              </a:rPr>
              <a:t>&gt;</a:t>
            </a:r>
          </a:p>
          <a:p>
            <a:r>
              <a:rPr lang="en-US" sz="1600" dirty="0">
                <a:solidFill>
                  <a:srgbClr val="FF0000"/>
                </a:solidFill>
              </a:rPr>
              <a:t>&lt;</a:t>
            </a:r>
            <a:r>
              <a:rPr lang="en-US" sz="1600" dirty="0" err="1">
                <a:solidFill>
                  <a:srgbClr val="FF0000"/>
                </a:solidFill>
              </a:rPr>
              <a:t>cfset</a:t>
            </a:r>
            <a:r>
              <a:rPr lang="en-US" sz="1600" dirty="0">
                <a:solidFill>
                  <a:srgbClr val="FF0000"/>
                </a:solidFill>
              </a:rPr>
              <a:t> </a:t>
            </a:r>
            <a:r>
              <a:rPr lang="en-US" sz="1600" dirty="0" err="1">
                <a:solidFill>
                  <a:srgbClr val="FF0000"/>
                </a:solidFill>
              </a:rPr>
              <a:t>LOCAL.Credentials</a:t>
            </a:r>
            <a:r>
              <a:rPr lang="en-US" sz="1600" dirty="0">
                <a:solidFill>
                  <a:srgbClr val="FF0000"/>
                </a:solidFill>
              </a:rPr>
              <a:t> = </a:t>
            </a:r>
            <a:r>
              <a:rPr lang="en-US" sz="1600" dirty="0" err="1">
                <a:solidFill>
                  <a:srgbClr val="FF0000"/>
                </a:solidFill>
              </a:rPr>
              <a:t>ToString</a:t>
            </a:r>
            <a:r>
              <a:rPr lang="en-US" sz="1600" dirty="0">
                <a:solidFill>
                  <a:srgbClr val="FF0000"/>
                </a:solidFill>
              </a:rPr>
              <a:t>(</a:t>
            </a:r>
            <a:r>
              <a:rPr lang="en-US" sz="1600" dirty="0" err="1">
                <a:solidFill>
                  <a:srgbClr val="FF0000"/>
                </a:solidFill>
              </a:rPr>
              <a:t>ToBinary</a:t>
            </a:r>
            <a:r>
              <a:rPr lang="en-US" sz="1600" dirty="0">
                <a:solidFill>
                  <a:srgbClr val="FF0000"/>
                </a:solidFill>
              </a:rPr>
              <a:t>( </a:t>
            </a:r>
            <a:r>
              <a:rPr lang="en-US" sz="1600" dirty="0" err="1">
                <a:solidFill>
                  <a:srgbClr val="FF0000"/>
                </a:solidFill>
              </a:rPr>
              <a:t>LOCAL.EncodedCredentials</a:t>
            </a:r>
            <a:r>
              <a:rPr lang="en-US" sz="1600" dirty="0">
                <a:solidFill>
                  <a:srgbClr val="FF0000"/>
                </a:solidFill>
              </a:rPr>
              <a:t> ))&gt;</a:t>
            </a:r>
          </a:p>
          <a:p>
            <a:r>
              <a:rPr lang="en-US" sz="1600" dirty="0">
                <a:solidFill>
                  <a:srgbClr val="FF0000"/>
                </a:solidFill>
              </a:rPr>
              <a:t>&lt;</a:t>
            </a:r>
            <a:r>
              <a:rPr lang="en-US" sz="1600" dirty="0" err="1">
                <a:solidFill>
                  <a:srgbClr val="FF0000"/>
                </a:solidFill>
              </a:rPr>
              <a:t>cfset</a:t>
            </a:r>
            <a:r>
              <a:rPr lang="en-US" sz="1600" dirty="0">
                <a:solidFill>
                  <a:srgbClr val="FF0000"/>
                </a:solidFill>
              </a:rPr>
              <a:t> </a:t>
            </a:r>
            <a:r>
              <a:rPr lang="en-US" sz="1600" dirty="0" err="1">
                <a:solidFill>
                  <a:srgbClr val="FF0000"/>
                </a:solidFill>
              </a:rPr>
              <a:t>LOCAL.memberEmail</a:t>
            </a:r>
            <a:r>
              <a:rPr lang="en-US" sz="1600" dirty="0">
                <a:solidFill>
                  <a:srgbClr val="FF0000"/>
                </a:solidFill>
              </a:rPr>
              <a:t> = </a:t>
            </a:r>
            <a:r>
              <a:rPr lang="en-US" sz="1600" dirty="0" err="1">
                <a:solidFill>
                  <a:srgbClr val="FF0000"/>
                </a:solidFill>
              </a:rPr>
              <a:t>ListFirst</a:t>
            </a:r>
            <a:r>
              <a:rPr lang="en-US" sz="1600" dirty="0">
                <a:solidFill>
                  <a:srgbClr val="FF0000"/>
                </a:solidFill>
              </a:rPr>
              <a:t>( </a:t>
            </a:r>
            <a:r>
              <a:rPr lang="en-US" sz="1600" dirty="0" err="1">
                <a:solidFill>
                  <a:srgbClr val="FF0000"/>
                </a:solidFill>
              </a:rPr>
              <a:t>LOCAL.Credentials</a:t>
            </a:r>
            <a:r>
              <a:rPr lang="en-US" sz="1600" dirty="0">
                <a:solidFill>
                  <a:srgbClr val="FF0000"/>
                </a:solidFill>
              </a:rPr>
              <a:t>, ":" )&gt;</a:t>
            </a:r>
          </a:p>
          <a:p>
            <a:r>
              <a:rPr lang="en-US" sz="1600" dirty="0">
                <a:solidFill>
                  <a:srgbClr val="FF0000"/>
                </a:solidFill>
              </a:rPr>
              <a:t>&lt;</a:t>
            </a:r>
            <a:r>
              <a:rPr lang="en-US" sz="1600" dirty="0" err="1">
                <a:solidFill>
                  <a:srgbClr val="FF0000"/>
                </a:solidFill>
              </a:rPr>
              <a:t>cfset</a:t>
            </a:r>
            <a:r>
              <a:rPr lang="en-US" sz="1600" dirty="0">
                <a:solidFill>
                  <a:srgbClr val="FF0000"/>
                </a:solidFill>
              </a:rPr>
              <a:t> </a:t>
            </a:r>
            <a:r>
              <a:rPr lang="en-US" sz="1600" dirty="0" err="1">
                <a:solidFill>
                  <a:srgbClr val="FF0000"/>
                </a:solidFill>
              </a:rPr>
              <a:t>LOCAL.memberPassword</a:t>
            </a:r>
            <a:r>
              <a:rPr lang="en-US" sz="1600" dirty="0">
                <a:solidFill>
                  <a:srgbClr val="FF0000"/>
                </a:solidFill>
              </a:rPr>
              <a:t> = </a:t>
            </a:r>
            <a:r>
              <a:rPr lang="en-US" sz="1600" dirty="0" err="1">
                <a:solidFill>
                  <a:srgbClr val="FF0000"/>
                </a:solidFill>
              </a:rPr>
              <a:t>ListLast</a:t>
            </a:r>
            <a:r>
              <a:rPr lang="en-US" sz="1600" dirty="0">
                <a:solidFill>
                  <a:srgbClr val="FF0000"/>
                </a:solidFill>
              </a:rPr>
              <a:t>( </a:t>
            </a:r>
            <a:r>
              <a:rPr lang="en-US" sz="1600" dirty="0" err="1">
                <a:solidFill>
                  <a:srgbClr val="FF0000"/>
                </a:solidFill>
              </a:rPr>
              <a:t>LOCAL.Credentials</a:t>
            </a:r>
            <a:r>
              <a:rPr lang="en-US" sz="1600" dirty="0">
                <a:solidFill>
                  <a:srgbClr val="FF0000"/>
                </a:solidFill>
              </a:rPr>
              <a:t>, ":" )&gt;</a:t>
            </a:r>
          </a:p>
          <a:p>
            <a:endParaRPr lang="en-US" sz="1600" dirty="0">
              <a:solidFill>
                <a:srgbClr val="C00000"/>
              </a:solidFill>
            </a:endParaRPr>
          </a:p>
          <a:p>
            <a:r>
              <a:rPr lang="en-US" sz="1600" dirty="0"/>
              <a:t>&lt;</a:t>
            </a:r>
            <a:r>
              <a:rPr lang="en-US" sz="1600" dirty="0" err="1"/>
              <a:t>cfquery</a:t>
            </a:r>
            <a:r>
              <a:rPr lang="en-US" sz="1600" dirty="0"/>
              <a:t> name="</a:t>
            </a:r>
            <a:r>
              <a:rPr lang="en-US" sz="1600" dirty="0" err="1"/>
              <a:t>getMember</a:t>
            </a:r>
            <a:r>
              <a:rPr lang="en-US" sz="1600" dirty="0"/>
              <a:t>" </a:t>
            </a:r>
            <a:r>
              <a:rPr lang="en-US" sz="1600" dirty="0" err="1"/>
              <a:t>datasource</a:t>
            </a:r>
            <a:r>
              <a:rPr lang="en-US" sz="1600" dirty="0"/>
              <a:t>="#</a:t>
            </a:r>
            <a:r>
              <a:rPr lang="en-US" sz="1600" dirty="0" err="1"/>
              <a:t>request.readDSN</a:t>
            </a:r>
            <a:r>
              <a:rPr lang="en-US" sz="1600" dirty="0"/>
              <a:t>#"&gt;</a:t>
            </a:r>
          </a:p>
          <a:p>
            <a:pPr lvl="1"/>
            <a:r>
              <a:rPr lang="en-US" sz="1600" dirty="0">
                <a:solidFill>
                  <a:srgbClr val="FF0000"/>
                </a:solidFill>
              </a:rPr>
              <a:t>select * </a:t>
            </a:r>
          </a:p>
          <a:p>
            <a:pPr lvl="1"/>
            <a:r>
              <a:rPr lang="en-US" sz="1600" dirty="0">
                <a:solidFill>
                  <a:srgbClr val="FF0000"/>
                </a:solidFill>
              </a:rPr>
              <a:t>from </a:t>
            </a:r>
            <a:r>
              <a:rPr lang="en-US" sz="1600" dirty="0" err="1">
                <a:solidFill>
                  <a:srgbClr val="FF0000"/>
                </a:solidFill>
              </a:rPr>
              <a:t>app.members</a:t>
            </a:r>
            <a:endParaRPr lang="en-US" sz="1600" dirty="0">
              <a:solidFill>
                <a:srgbClr val="FF0000"/>
              </a:solidFill>
            </a:endParaRPr>
          </a:p>
          <a:p>
            <a:pPr lvl="1"/>
            <a:r>
              <a:rPr lang="en-US" sz="1600" dirty="0">
                <a:solidFill>
                  <a:srgbClr val="FF0000"/>
                </a:solidFill>
              </a:rPr>
              <a:t>where lower(email)='#</a:t>
            </a:r>
            <a:r>
              <a:rPr lang="en-US" sz="1600" dirty="0" err="1">
                <a:solidFill>
                  <a:srgbClr val="FF0000"/>
                </a:solidFill>
              </a:rPr>
              <a:t>lcase</a:t>
            </a:r>
            <a:r>
              <a:rPr lang="en-US" sz="1600" dirty="0">
                <a:solidFill>
                  <a:srgbClr val="FF0000"/>
                </a:solidFill>
              </a:rPr>
              <a:t>(</a:t>
            </a:r>
            <a:r>
              <a:rPr lang="en-US" sz="1600" dirty="0" err="1">
                <a:solidFill>
                  <a:srgbClr val="FF0000"/>
                </a:solidFill>
              </a:rPr>
              <a:t>LOCAL.memberEmail</a:t>
            </a:r>
            <a:r>
              <a:rPr lang="en-US" sz="1600" dirty="0">
                <a:solidFill>
                  <a:srgbClr val="FF0000"/>
                </a:solidFill>
              </a:rPr>
              <a:t>)#'</a:t>
            </a:r>
          </a:p>
          <a:p>
            <a:pPr lvl="1"/>
            <a:r>
              <a:rPr lang="en-US" sz="1600" dirty="0">
                <a:solidFill>
                  <a:srgbClr val="FF0000"/>
                </a:solidFill>
              </a:rPr>
              <a:t>and </a:t>
            </a:r>
            <a:r>
              <a:rPr lang="en-US" sz="1600" dirty="0" err="1">
                <a:solidFill>
                  <a:srgbClr val="FF0000"/>
                </a:solidFill>
              </a:rPr>
              <a:t>memberpassword</a:t>
            </a:r>
            <a:r>
              <a:rPr lang="en-US" sz="1600" dirty="0">
                <a:solidFill>
                  <a:srgbClr val="FF0000"/>
                </a:solidFill>
              </a:rPr>
              <a:t>='#</a:t>
            </a:r>
            <a:r>
              <a:rPr lang="en-US" sz="1600" dirty="0" err="1">
                <a:solidFill>
                  <a:srgbClr val="FF0000"/>
                </a:solidFill>
              </a:rPr>
              <a:t>LOCAL.memberPassword</a:t>
            </a:r>
            <a:r>
              <a:rPr lang="en-US" sz="1600" dirty="0">
                <a:solidFill>
                  <a:srgbClr val="FF0000"/>
                </a:solidFill>
              </a:rPr>
              <a:t>#'</a:t>
            </a:r>
          </a:p>
          <a:p>
            <a:pPr lvl="1"/>
            <a:r>
              <a:rPr lang="en-US" sz="1600" dirty="0">
                <a:solidFill>
                  <a:srgbClr val="FF0000"/>
                </a:solidFill>
              </a:rPr>
              <a:t>and </a:t>
            </a:r>
            <a:r>
              <a:rPr lang="en-US" sz="1600" dirty="0" err="1">
                <a:solidFill>
                  <a:srgbClr val="FF0000"/>
                </a:solidFill>
              </a:rPr>
              <a:t>isactive</a:t>
            </a:r>
            <a:r>
              <a:rPr lang="en-US" sz="1600" dirty="0">
                <a:solidFill>
                  <a:srgbClr val="FF0000"/>
                </a:solidFill>
              </a:rPr>
              <a:t> = 'Y'</a:t>
            </a:r>
          </a:p>
          <a:p>
            <a:r>
              <a:rPr lang="en-US" sz="1600" dirty="0"/>
              <a:t>&lt;/</a:t>
            </a:r>
            <a:r>
              <a:rPr lang="en-US" sz="1600" dirty="0" err="1"/>
              <a:t>cfquery</a:t>
            </a:r>
            <a:r>
              <a:rPr lang="en-US" sz="1600" dirty="0"/>
              <a:t>&gt;</a:t>
            </a:r>
          </a:p>
          <a:p>
            <a:r>
              <a:rPr lang="en-US" sz="1600" dirty="0"/>
              <a:t>&lt;</a:t>
            </a:r>
            <a:r>
              <a:rPr lang="en-US" sz="1600" dirty="0" err="1"/>
              <a:t>cfif</a:t>
            </a:r>
            <a:r>
              <a:rPr lang="en-US" sz="1600" dirty="0"/>
              <a:t> </a:t>
            </a:r>
            <a:r>
              <a:rPr lang="en-US" sz="1600" dirty="0" err="1"/>
              <a:t>getMember.recordcount</a:t>
            </a:r>
            <a:r>
              <a:rPr lang="en-US" sz="1600" dirty="0"/>
              <a:t> EQ "0"&gt;</a:t>
            </a:r>
          </a:p>
          <a:p>
            <a:r>
              <a:rPr lang="en-US" sz="1600" dirty="0"/>
              <a:t>	&lt;</a:t>
            </a:r>
            <a:r>
              <a:rPr lang="en-US" sz="1600" dirty="0" err="1"/>
              <a:t>cfthrow</a:t>
            </a:r>
            <a:r>
              <a:rPr lang="en-US" sz="1600" dirty="0"/>
              <a:t> </a:t>
            </a:r>
            <a:r>
              <a:rPr lang="en-US" sz="1600" dirty="0" err="1"/>
              <a:t>errorcode</a:t>
            </a:r>
            <a:r>
              <a:rPr lang="en-US" sz="1600" dirty="0"/>
              <a:t>="401" message="Unauthorized!" type="401" detail="Username or Password incorrect"&gt;</a:t>
            </a:r>
          </a:p>
          <a:p>
            <a:r>
              <a:rPr lang="en-US" sz="1600" dirty="0"/>
              <a:t>&lt;</a:t>
            </a:r>
            <a:r>
              <a:rPr lang="en-US" sz="1600" dirty="0" err="1"/>
              <a:t>cfelse</a:t>
            </a:r>
            <a:r>
              <a:rPr lang="en-US" sz="1600" dirty="0"/>
              <a:t>&gt;</a:t>
            </a:r>
          </a:p>
          <a:p>
            <a:pPr lvl="1"/>
            <a:r>
              <a:rPr lang="en-US" sz="1600" dirty="0"/>
              <a:t>&lt;</a:t>
            </a:r>
            <a:r>
              <a:rPr lang="en-US" sz="1600" dirty="0" err="1"/>
              <a:t>cfset</a:t>
            </a:r>
            <a:r>
              <a:rPr lang="en-US" sz="1600" dirty="0"/>
              <a:t> </a:t>
            </a:r>
            <a:r>
              <a:rPr lang="en-US" sz="1600" dirty="0" err="1"/>
              <a:t>arguments.memberid</a:t>
            </a:r>
            <a:r>
              <a:rPr lang="en-US" sz="1600" dirty="0"/>
              <a:t> = </a:t>
            </a:r>
            <a:r>
              <a:rPr lang="en-US" sz="1600" dirty="0" err="1"/>
              <a:t>getMember.memberid</a:t>
            </a:r>
            <a:r>
              <a:rPr lang="en-US" sz="1600" dirty="0"/>
              <a:t>&gt;</a:t>
            </a:r>
          </a:p>
          <a:p>
            <a:pPr lvl="1"/>
            <a:r>
              <a:rPr lang="en-US" sz="1600" dirty="0"/>
              <a:t>&lt;</a:t>
            </a:r>
            <a:r>
              <a:rPr lang="en-US" sz="1600" dirty="0" err="1"/>
              <a:t>cfset</a:t>
            </a:r>
            <a:r>
              <a:rPr lang="en-US" sz="1600" dirty="0"/>
              <a:t> </a:t>
            </a:r>
            <a:r>
              <a:rPr lang="en-US" sz="1600" dirty="0" err="1"/>
              <a:t>arguments.memberfname</a:t>
            </a:r>
            <a:r>
              <a:rPr lang="en-US" sz="1600" dirty="0"/>
              <a:t> = </a:t>
            </a:r>
            <a:r>
              <a:rPr lang="en-US" sz="1600" dirty="0" err="1"/>
              <a:t>getMember.firstname</a:t>
            </a:r>
            <a:r>
              <a:rPr lang="en-US" sz="1600" dirty="0"/>
              <a:t>&gt;</a:t>
            </a:r>
          </a:p>
          <a:p>
            <a:pPr lvl="1"/>
            <a:r>
              <a:rPr lang="en-US" sz="1600" dirty="0"/>
              <a:t>&lt;</a:t>
            </a:r>
            <a:r>
              <a:rPr lang="en-US" sz="1600" dirty="0" err="1"/>
              <a:t>cfset</a:t>
            </a:r>
            <a:r>
              <a:rPr lang="en-US" sz="1600" dirty="0"/>
              <a:t> </a:t>
            </a:r>
            <a:r>
              <a:rPr lang="en-US" sz="1600" dirty="0" err="1"/>
              <a:t>arguments.memberlname</a:t>
            </a:r>
            <a:r>
              <a:rPr lang="en-US" sz="1600" dirty="0"/>
              <a:t> = </a:t>
            </a:r>
            <a:r>
              <a:rPr lang="en-US" sz="1600" dirty="0" err="1"/>
              <a:t>getMember.lastname</a:t>
            </a:r>
            <a:r>
              <a:rPr lang="en-US" sz="1600" dirty="0"/>
              <a:t>&gt;</a:t>
            </a:r>
          </a:p>
          <a:p>
            <a:pPr lvl="1"/>
            <a:r>
              <a:rPr lang="en-US" sz="1600" dirty="0"/>
              <a:t>&lt;</a:t>
            </a:r>
            <a:r>
              <a:rPr lang="en-US" sz="1600" dirty="0" err="1"/>
              <a:t>cfset</a:t>
            </a:r>
            <a:r>
              <a:rPr lang="en-US" sz="1600" dirty="0"/>
              <a:t> </a:t>
            </a:r>
            <a:r>
              <a:rPr lang="en-US" sz="1600" dirty="0" err="1"/>
              <a:t>arguments.memberemail</a:t>
            </a:r>
            <a:r>
              <a:rPr lang="en-US" sz="1600" dirty="0"/>
              <a:t> = </a:t>
            </a:r>
            <a:r>
              <a:rPr lang="en-US" sz="1600" dirty="0" err="1"/>
              <a:t>getMember.email</a:t>
            </a:r>
            <a:r>
              <a:rPr lang="en-US" sz="1600" dirty="0"/>
              <a:t>&gt;</a:t>
            </a:r>
          </a:p>
          <a:p>
            <a:pPr lvl="1"/>
            <a:r>
              <a:rPr lang="en-US" sz="1600" dirty="0"/>
              <a:t>&lt;</a:t>
            </a:r>
            <a:r>
              <a:rPr lang="en-US" sz="1600" dirty="0" err="1"/>
              <a:t>cfset</a:t>
            </a:r>
            <a:r>
              <a:rPr lang="en-US" sz="1600" dirty="0"/>
              <a:t> </a:t>
            </a:r>
            <a:r>
              <a:rPr lang="en-US" sz="1600" dirty="0" err="1"/>
              <a:t>arguments.memberisadmin</a:t>
            </a:r>
            <a:r>
              <a:rPr lang="en-US" sz="1600" dirty="0"/>
              <a:t> = </a:t>
            </a:r>
            <a:r>
              <a:rPr lang="en-US" sz="1600" dirty="0" err="1"/>
              <a:t>getMember.isadmin</a:t>
            </a:r>
            <a:r>
              <a:rPr lang="en-US" sz="1600" dirty="0"/>
              <a:t>&gt;</a:t>
            </a:r>
          </a:p>
          <a:p>
            <a:r>
              <a:rPr lang="en-US" sz="1600" dirty="0"/>
              <a:t>&lt;/</a:t>
            </a:r>
            <a:r>
              <a:rPr lang="en-US" sz="1600" dirty="0" err="1"/>
              <a:t>cfif</a:t>
            </a:r>
            <a:r>
              <a:rPr lang="en-US" sz="1600" dirty="0"/>
              <a:t>&gt;</a:t>
            </a:r>
          </a:p>
        </p:txBody>
      </p:sp>
    </p:spTree>
    <p:extLst>
      <p:ext uri="{BB962C8B-B14F-4D97-AF65-F5344CB8AC3E}">
        <p14:creationId xmlns:p14="http://schemas.microsoft.com/office/powerpoint/2010/main" val="427010909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ColdFusion 2016 and API Manager</a:t>
            </a:r>
          </a:p>
        </p:txBody>
      </p:sp>
      <p:sp>
        <p:nvSpPr>
          <p:cNvPr id="6" name="Rectangle 5"/>
          <p:cNvSpPr/>
          <p:nvPr/>
        </p:nvSpPr>
        <p:spPr>
          <a:xfrm>
            <a:off x="1282663" y="2124075"/>
            <a:ext cx="6763391" cy="2585323"/>
          </a:xfrm>
          <a:prstGeom prst="rect">
            <a:avLst/>
          </a:prstGeom>
          <a:noFill/>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Then Came CF 2016</a:t>
            </a:r>
          </a:p>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And </a:t>
            </a:r>
          </a:p>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 API Manager</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Grp="1" noChangeAspect="1" noChangeArrowheads="1"/>
          </p:cNvPicPr>
          <p:nvPr>
            <p:ph idx="1"/>
          </p:nvPr>
        </p:nvPicPr>
        <p:blipFill>
          <a:blip r:embed="rId2"/>
          <a:stretch>
            <a:fillRect/>
          </a:stretch>
        </p:blipFill>
        <p:spPr bwMode="auto">
          <a:xfrm>
            <a:off x="242888" y="1253241"/>
            <a:ext cx="8677275" cy="4457881"/>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Create API – Registered REST services</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Grp="1" noChangeAspect="1" noChangeArrowheads="1"/>
          </p:cNvPicPr>
          <p:nvPr>
            <p:ph idx="1"/>
          </p:nvPr>
        </p:nvPicPr>
        <p:blipFill>
          <a:blip r:embed="rId3"/>
          <a:stretch>
            <a:fillRect/>
          </a:stretch>
        </p:blipFill>
        <p:spPr bwMode="auto">
          <a:xfrm>
            <a:off x="242888" y="1243776"/>
            <a:ext cx="8677275" cy="4476811"/>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CF2016 Administrator – Allow REST Discovery</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p:cNvPicPr>
            <a:picLocks noGrp="1" noChangeAspect="1" noChangeArrowheads="1"/>
          </p:cNvPicPr>
          <p:nvPr>
            <p:ph idx="1"/>
          </p:nvPr>
        </p:nvPicPr>
        <p:blipFill>
          <a:blip r:embed="rId3"/>
          <a:stretch>
            <a:fillRect/>
          </a:stretch>
        </p:blipFill>
        <p:spPr bwMode="auto">
          <a:xfrm>
            <a:off x="242888" y="1178151"/>
            <a:ext cx="8677275" cy="4608060"/>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API Manager Administrator – Server Discovery</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idx="1"/>
          </p:nvPr>
        </p:nvPicPr>
        <p:blipFill>
          <a:blip r:embed="rId2"/>
          <a:stretch>
            <a:fillRect/>
          </a:stretch>
        </p:blipFill>
        <p:spPr bwMode="auto">
          <a:xfrm>
            <a:off x="242888" y="1197737"/>
            <a:ext cx="8677275" cy="4568888"/>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Create API - Import REST API From ColdFusion</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3"/>
          <a:stretch>
            <a:fillRect/>
          </a:stretch>
        </p:blipFill>
        <p:spPr bwMode="auto">
          <a:xfrm>
            <a:off x="242888" y="1130567"/>
            <a:ext cx="8677275" cy="4703229"/>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Create API - Select </a:t>
            </a:r>
            <a:r>
              <a:rPr lang="en-US" dirty="0" err="1"/>
              <a:t>RESTful</a:t>
            </a:r>
            <a:r>
              <a:rPr lang="en-US" dirty="0"/>
              <a:t> Service to Import</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a:spLocks noGrp="1"/>
          </p:cNvSpPr>
          <p:nvPr>
            <p:ph type="body" sz="quarter" idx="10"/>
          </p:nvPr>
        </p:nvSpPr>
        <p:spPr>
          <a:xfrm>
            <a:off x="252414" y="5031512"/>
            <a:ext cx="4023360" cy="862815"/>
          </a:xfrm>
        </p:spPr>
        <p:txBody>
          <a:bodyPr/>
          <a:lstStyle/>
          <a:p>
            <a:r>
              <a:rPr lang="en-US" dirty="0"/>
              <a:t>Senior ColdFusion Engineer</a:t>
            </a:r>
          </a:p>
          <a:p>
            <a:r>
              <a:rPr lang="en-US" dirty="0"/>
              <a:t>17+ years with ColdFusion</a:t>
            </a:r>
          </a:p>
          <a:p>
            <a:r>
              <a:rPr lang="en-US" dirty="0">
                <a:hlinkClick r:id="rId3"/>
              </a:rPr>
              <a:t>keen.haynes@thermofisher.com</a:t>
            </a:r>
            <a:endParaRPr lang="en-US" dirty="0"/>
          </a:p>
          <a:p>
            <a:r>
              <a:rPr lang="en-US" dirty="0"/>
              <a:t>	 </a:t>
            </a:r>
          </a:p>
        </p:txBody>
      </p:sp>
      <p:sp>
        <p:nvSpPr>
          <p:cNvPr id="10" name="Title 2"/>
          <p:cNvSpPr>
            <a:spLocks noGrp="1"/>
          </p:cNvSpPr>
          <p:nvPr>
            <p:ph type="title"/>
          </p:nvPr>
        </p:nvSpPr>
        <p:spPr>
          <a:xfrm>
            <a:off x="252414" y="4366727"/>
            <a:ext cx="8661400" cy="927038"/>
          </a:xfrm>
        </p:spPr>
        <p:txBody>
          <a:bodyPr/>
          <a:lstStyle/>
          <a:p>
            <a:r>
              <a:rPr lang="en-US" dirty="0"/>
              <a:t>Keen Haynes</a:t>
            </a:r>
          </a:p>
        </p:txBody>
      </p:sp>
      <p:sp>
        <p:nvSpPr>
          <p:cNvPr id="11" name="Text Placeholder 1"/>
          <p:cNvSpPr txBox="1">
            <a:spLocks/>
          </p:cNvSpPr>
          <p:nvPr/>
        </p:nvSpPr>
        <p:spPr bwMode="auto">
          <a:xfrm>
            <a:off x="4428173" y="5031512"/>
            <a:ext cx="4023360" cy="862815"/>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marL="188913" marR="0" lvl="0" indent="-188913" algn="l" defTabSz="171450" rtl="0" eaLnBrk="1" fontAlgn="base" latinLnBrk="0" hangingPunct="1">
              <a:lnSpc>
                <a:spcPct val="100000"/>
              </a:lnSpc>
              <a:spcBef>
                <a:spcPct val="0"/>
              </a:spcBef>
              <a:spcAft>
                <a:spcPts val="0"/>
              </a:spcAft>
              <a:buClr>
                <a:schemeClr val="accent4"/>
              </a:buClr>
              <a:buSzTx/>
              <a:buFontTx/>
              <a:buNone/>
              <a:tabLst/>
              <a:defRPr/>
            </a:pPr>
            <a:r>
              <a:rPr kumimoji="0" lang="en-US" sz="1600" b="0" i="0" u="none" strike="noStrike" kern="0" cap="none" spc="0" normalizeH="0" baseline="0" noProof="0" dirty="0">
                <a:ln>
                  <a:noFill/>
                </a:ln>
                <a:solidFill>
                  <a:schemeClr val="accent5"/>
                </a:solidFill>
                <a:effectLst/>
                <a:uLnTx/>
                <a:uFillTx/>
                <a:latin typeface="+mn-lt"/>
                <a:ea typeface="ＭＳ Ｐゴシック" pitchFamily="-60" charset="-128"/>
                <a:cs typeface="ＭＳ Ｐゴシック" pitchFamily="-60" charset="-128"/>
              </a:rPr>
              <a:t>Senior ColdFusion Engineer</a:t>
            </a:r>
          </a:p>
          <a:p>
            <a:pPr marL="188913" marR="0" lvl="0" indent="-188913" algn="l" defTabSz="171450" rtl="0" eaLnBrk="1" fontAlgn="base" latinLnBrk="0" hangingPunct="1">
              <a:lnSpc>
                <a:spcPct val="100000"/>
              </a:lnSpc>
              <a:spcBef>
                <a:spcPct val="0"/>
              </a:spcBef>
              <a:spcAft>
                <a:spcPts val="0"/>
              </a:spcAft>
              <a:buClr>
                <a:schemeClr val="accent4"/>
              </a:buClr>
              <a:buSzTx/>
              <a:buFontTx/>
              <a:buNone/>
              <a:tabLst/>
              <a:defRPr/>
            </a:pPr>
            <a:r>
              <a:rPr kumimoji="0" lang="en-US" sz="1600" b="0" i="0" u="none" strike="noStrike" kern="0" cap="none" spc="0" normalizeH="0" baseline="0" noProof="0" dirty="0">
                <a:ln>
                  <a:noFill/>
                </a:ln>
                <a:solidFill>
                  <a:schemeClr val="accent5"/>
                </a:solidFill>
                <a:effectLst/>
                <a:uLnTx/>
                <a:uFillTx/>
                <a:latin typeface="+mn-lt"/>
                <a:ea typeface="ＭＳ Ｐゴシック" pitchFamily="-60" charset="-128"/>
                <a:cs typeface="ＭＳ Ｐゴシック" pitchFamily="-60" charset="-128"/>
              </a:rPr>
              <a:t>15+ years with ColdFusion</a:t>
            </a:r>
          </a:p>
          <a:p>
            <a:pPr marL="188913" indent="-188913" defTabSz="171450" eaLnBrk="1" hangingPunct="1">
              <a:spcAft>
                <a:spcPts val="0"/>
              </a:spcAft>
              <a:buClr>
                <a:schemeClr val="accent4"/>
              </a:buClr>
              <a:defRPr/>
            </a:pPr>
            <a:r>
              <a:rPr lang="en-US" sz="1600" dirty="0">
                <a:latin typeface="+mn-lt"/>
                <a:hlinkClick r:id="rId4"/>
              </a:rPr>
              <a:t>doug.rehg@thermofisher.com</a:t>
            </a:r>
            <a:endParaRPr lang="en-US" sz="1600" dirty="0">
              <a:latin typeface="+mn-lt"/>
            </a:endParaRPr>
          </a:p>
          <a:p>
            <a:pPr marL="188913" indent="-188913" defTabSz="171450" eaLnBrk="1" hangingPunct="1">
              <a:spcAft>
                <a:spcPts val="0"/>
              </a:spcAft>
              <a:buClr>
                <a:schemeClr val="accent4"/>
              </a:buClr>
              <a:defRPr/>
            </a:pPr>
            <a:endParaRPr lang="en-US" sz="1600" dirty="0">
              <a:latin typeface="+mn-lt"/>
            </a:endParaRPr>
          </a:p>
          <a:p>
            <a:pPr marL="188913" marR="0" lvl="0" indent="-188913" algn="l" defTabSz="171450" rtl="0" eaLnBrk="1" fontAlgn="base" latinLnBrk="0" hangingPunct="1">
              <a:lnSpc>
                <a:spcPct val="100000"/>
              </a:lnSpc>
              <a:spcBef>
                <a:spcPct val="0"/>
              </a:spcBef>
              <a:spcAft>
                <a:spcPts val="0"/>
              </a:spcAft>
              <a:buClr>
                <a:schemeClr val="accent4"/>
              </a:buClr>
              <a:buSzTx/>
              <a:buFontTx/>
              <a:buNone/>
              <a:tabLst/>
              <a:defRPr/>
            </a:pPr>
            <a:endParaRPr kumimoji="0" lang="en-US" sz="1600" b="0" i="0" u="none" strike="noStrike" kern="0" cap="none" spc="0" normalizeH="0" baseline="0" noProof="0" dirty="0">
              <a:ln>
                <a:noFill/>
              </a:ln>
              <a:solidFill>
                <a:schemeClr val="accent5"/>
              </a:solidFill>
              <a:effectLst/>
              <a:uLnTx/>
              <a:uFillTx/>
              <a:latin typeface="+mn-lt"/>
              <a:ea typeface="ＭＳ Ｐゴシック" pitchFamily="-60" charset="-128"/>
              <a:cs typeface="ＭＳ Ｐゴシック" pitchFamily="-60" charset="-128"/>
            </a:endParaRPr>
          </a:p>
          <a:p>
            <a:pPr marL="188913" marR="0" lvl="0" indent="-188913" algn="l" defTabSz="171450" rtl="0" eaLnBrk="1" fontAlgn="base" latinLnBrk="0" hangingPunct="1">
              <a:lnSpc>
                <a:spcPct val="100000"/>
              </a:lnSpc>
              <a:spcBef>
                <a:spcPct val="0"/>
              </a:spcBef>
              <a:spcAft>
                <a:spcPts val="0"/>
              </a:spcAft>
              <a:buClr>
                <a:schemeClr val="accent4"/>
              </a:buClr>
              <a:buSzTx/>
              <a:buFontTx/>
              <a:buNone/>
              <a:tabLst/>
              <a:defRPr/>
            </a:pPr>
            <a:r>
              <a:rPr kumimoji="0" lang="en-US" sz="1600" b="0" i="0" u="none" strike="noStrike" kern="0" cap="none" spc="0" normalizeH="0" baseline="0" noProof="0" dirty="0">
                <a:ln>
                  <a:noFill/>
                </a:ln>
                <a:solidFill>
                  <a:schemeClr val="accent5"/>
                </a:solidFill>
                <a:effectLst/>
                <a:uLnTx/>
                <a:uFillTx/>
                <a:latin typeface="+mn-lt"/>
                <a:ea typeface="ＭＳ Ｐゴシック" pitchFamily="-60" charset="-128"/>
                <a:cs typeface="ＭＳ Ｐゴシック" pitchFamily="-60" charset="-128"/>
              </a:rPr>
              <a:t>	</a:t>
            </a:r>
            <a:r>
              <a:rPr kumimoji="0" lang="en-US" sz="1400" b="0" i="1" u="none" strike="noStrike" kern="0" cap="none" spc="0" normalizeH="0" baseline="0" noProof="0" dirty="0">
                <a:ln>
                  <a:noFill/>
                </a:ln>
                <a:solidFill>
                  <a:schemeClr val="accent5"/>
                </a:solidFill>
                <a:effectLst/>
                <a:uLnTx/>
                <a:uFillTx/>
                <a:latin typeface="+mn-lt"/>
                <a:ea typeface="ＭＳ Ｐゴシック" pitchFamily="-60" charset="-128"/>
                <a:cs typeface="ＭＳ Ｐゴシック" pitchFamily="-60" charset="-128"/>
              </a:rPr>
              <a:t> </a:t>
            </a:r>
          </a:p>
        </p:txBody>
      </p:sp>
      <p:sp>
        <p:nvSpPr>
          <p:cNvPr id="12" name="Title 2"/>
          <p:cNvSpPr txBox="1">
            <a:spLocks/>
          </p:cNvSpPr>
          <p:nvPr/>
        </p:nvSpPr>
        <p:spPr bwMode="gray">
          <a:xfrm>
            <a:off x="4428173" y="4588322"/>
            <a:ext cx="2546770" cy="443190"/>
          </a:xfrm>
          <a:prstGeom prst="rect">
            <a:avLst/>
          </a:prstGeom>
          <a:noFill/>
          <a:ln w="9525">
            <a:noFill/>
            <a:miter lim="800000"/>
            <a:headEnd/>
            <a:tailEnd/>
          </a:ln>
        </p:spPr>
        <p:txBody>
          <a:bodyPr vert="horz" wrap="square" lIns="91440" tIns="45716" rIns="45720" bIns="45716" numCol="1" anchor="t" anchorCtr="0" compatLnSpc="1">
            <a:prstTxWarp prst="textNoShape">
              <a:avLst/>
            </a:prstTxWarp>
            <a:noAutofit/>
          </a:body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sz="2800" b="1" i="0" u="none" strike="noStrike" kern="0" cap="none" spc="0" normalizeH="0" baseline="0" noProof="0" dirty="0">
                <a:ln>
                  <a:noFill/>
                </a:ln>
                <a:solidFill>
                  <a:schemeClr val="accent5"/>
                </a:solidFill>
                <a:effectLst/>
                <a:uLnTx/>
                <a:uFillTx/>
                <a:latin typeface="+mj-lt"/>
                <a:ea typeface="ＭＳ Ｐゴシック" pitchFamily="-60" charset="-128"/>
                <a:cs typeface="ＭＳ Ｐゴシック" pitchFamily="-60" charset="-128"/>
              </a:rPr>
              <a:t>Doug Rehg</a:t>
            </a:r>
          </a:p>
        </p:txBody>
      </p:sp>
    </p:spTree>
    <p:extLst>
      <p:ext uri="{BB962C8B-B14F-4D97-AF65-F5344CB8AC3E}">
        <p14:creationId xmlns:p14="http://schemas.microsoft.com/office/powerpoint/2010/main" val="312562680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3"/>
          <a:stretch>
            <a:fillRect/>
          </a:stretch>
        </p:blipFill>
        <p:spPr bwMode="auto">
          <a:xfrm>
            <a:off x="242888" y="1145295"/>
            <a:ext cx="8677275" cy="4673772"/>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Create API - REST Import Complete</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Grp="1" noChangeAspect="1" noChangeArrowheads="1"/>
          </p:cNvPicPr>
          <p:nvPr>
            <p:ph idx="1"/>
          </p:nvPr>
        </p:nvPicPr>
        <p:blipFill>
          <a:blip r:embed="rId3"/>
          <a:stretch>
            <a:fillRect/>
          </a:stretch>
        </p:blipFill>
        <p:spPr bwMode="auto">
          <a:xfrm>
            <a:off x="242888" y="1520453"/>
            <a:ext cx="8677275" cy="3923457"/>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Create API - Apply Authentication</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Grp="1" noChangeAspect="1" noChangeArrowheads="1"/>
          </p:cNvPicPr>
          <p:nvPr>
            <p:ph idx="1"/>
          </p:nvPr>
        </p:nvPicPr>
        <p:blipFill>
          <a:blip r:embed="rId2"/>
          <a:stretch>
            <a:fillRect/>
          </a:stretch>
        </p:blipFill>
        <p:spPr bwMode="auto">
          <a:xfrm>
            <a:off x="242888" y="1809998"/>
            <a:ext cx="8677275" cy="3344366"/>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Create API - Confirm Authentication</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endParaRPr lang="en-US"/>
          </a:p>
        </p:txBody>
      </p:sp>
      <p:sp>
        <p:nvSpPr>
          <p:cNvPr id="2" name="Title 1"/>
          <p:cNvSpPr>
            <a:spLocks noGrp="1"/>
          </p:cNvSpPr>
          <p:nvPr>
            <p:ph type="title"/>
          </p:nvPr>
        </p:nvSpPr>
        <p:spPr>
          <a:solidFill>
            <a:srgbClr val="FF0000"/>
          </a:solidFill>
        </p:spPr>
        <p:txBody>
          <a:bodyPr/>
          <a:lstStyle/>
          <a:p>
            <a:r>
              <a:rPr lang="en-US" dirty="0"/>
              <a:t>Create API – Select Resources</a:t>
            </a:r>
          </a:p>
        </p:txBody>
      </p:sp>
      <p:pic>
        <p:nvPicPr>
          <p:cNvPr id="33798" name="Picture 6" descr="C:\Users\Keen.Haynes\Documents\cf summit\API5d.png"/>
          <p:cNvPicPr>
            <a:picLocks noChangeAspect="1" noChangeArrowheads="1"/>
          </p:cNvPicPr>
          <p:nvPr/>
        </p:nvPicPr>
        <p:blipFill>
          <a:blip r:embed="rId2"/>
          <a:srcRect/>
          <a:stretch>
            <a:fillRect/>
          </a:stretch>
        </p:blipFill>
        <p:spPr bwMode="auto">
          <a:xfrm>
            <a:off x="242887" y="1065215"/>
            <a:ext cx="8677275" cy="4655657"/>
          </a:xfrm>
          <a:prstGeom prst="rect">
            <a:avLst/>
          </a:prstGeom>
          <a:noFill/>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2" name="Title 1"/>
          <p:cNvSpPr>
            <a:spLocks noGrp="1"/>
          </p:cNvSpPr>
          <p:nvPr>
            <p:ph type="title"/>
          </p:nvPr>
        </p:nvSpPr>
        <p:spPr>
          <a:solidFill>
            <a:srgbClr val="FF0000"/>
          </a:solidFill>
        </p:spPr>
        <p:txBody>
          <a:bodyPr/>
          <a:lstStyle/>
          <a:p>
            <a:r>
              <a:rPr lang="en-US" dirty="0"/>
              <a:t>Create API – Select Get</a:t>
            </a:r>
          </a:p>
        </p:txBody>
      </p:sp>
      <p:pic>
        <p:nvPicPr>
          <p:cNvPr id="30723" name="Picture 3" descr="C:\Users\Keen.Haynes\Documents\cf summit\API5e.png"/>
          <p:cNvPicPr>
            <a:picLocks noChangeAspect="1" noChangeArrowheads="1"/>
          </p:cNvPicPr>
          <p:nvPr/>
        </p:nvPicPr>
        <p:blipFill>
          <a:blip r:embed="rId2"/>
          <a:srcRect/>
          <a:stretch>
            <a:fillRect/>
          </a:stretch>
        </p:blipFill>
        <p:spPr bwMode="auto">
          <a:xfrm>
            <a:off x="412750" y="1065215"/>
            <a:ext cx="8242300" cy="4878388"/>
          </a:xfrm>
          <a:prstGeom prst="rect">
            <a:avLst/>
          </a:prstGeom>
          <a:noFill/>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en-US"/>
          </a:p>
        </p:txBody>
      </p:sp>
      <p:sp>
        <p:nvSpPr>
          <p:cNvPr id="2" name="Title 1"/>
          <p:cNvSpPr>
            <a:spLocks noGrp="1"/>
          </p:cNvSpPr>
          <p:nvPr>
            <p:ph type="title"/>
          </p:nvPr>
        </p:nvSpPr>
        <p:spPr>
          <a:solidFill>
            <a:srgbClr val="FF0000"/>
          </a:solidFill>
        </p:spPr>
        <p:txBody>
          <a:bodyPr/>
          <a:lstStyle/>
          <a:p>
            <a:r>
              <a:rPr lang="en-US" dirty="0"/>
              <a:t>Set Authentication To “None”</a:t>
            </a:r>
          </a:p>
        </p:txBody>
      </p:sp>
      <p:pic>
        <p:nvPicPr>
          <p:cNvPr id="31749" name="Picture 5" descr="C:\Users\Keen.Haynes\Documents\cf summit\API10.png"/>
          <p:cNvPicPr>
            <a:picLocks noChangeAspect="1" noChangeArrowheads="1"/>
          </p:cNvPicPr>
          <p:nvPr/>
        </p:nvPicPr>
        <p:blipFill>
          <a:blip r:embed="rId2"/>
          <a:srcRect/>
          <a:stretch>
            <a:fillRect/>
          </a:stretch>
        </p:blipFill>
        <p:spPr bwMode="auto">
          <a:xfrm>
            <a:off x="242887" y="1198963"/>
            <a:ext cx="8677275" cy="4700190"/>
          </a:xfrm>
          <a:prstGeom prst="rect">
            <a:avLst/>
          </a:prstGeom>
          <a:noFill/>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2" name="Title 1"/>
          <p:cNvSpPr>
            <a:spLocks noGrp="1"/>
          </p:cNvSpPr>
          <p:nvPr>
            <p:ph type="title"/>
          </p:nvPr>
        </p:nvSpPr>
        <p:spPr>
          <a:solidFill>
            <a:srgbClr val="FF0000"/>
          </a:solidFill>
        </p:spPr>
        <p:txBody>
          <a:bodyPr/>
          <a:lstStyle/>
          <a:p>
            <a:r>
              <a:rPr lang="en-US" dirty="0"/>
              <a:t>Create API – Select Post</a:t>
            </a:r>
          </a:p>
        </p:txBody>
      </p:sp>
      <p:pic>
        <p:nvPicPr>
          <p:cNvPr id="32771" name="Picture 3" descr="C:\Users\Keen.Haynes\Documents\cf summit\API11.png"/>
          <p:cNvPicPr>
            <a:picLocks noChangeAspect="1" noChangeArrowheads="1"/>
          </p:cNvPicPr>
          <p:nvPr/>
        </p:nvPicPr>
        <p:blipFill>
          <a:blip r:embed="rId2"/>
          <a:srcRect/>
          <a:stretch>
            <a:fillRect/>
          </a:stretch>
        </p:blipFill>
        <p:spPr bwMode="auto">
          <a:xfrm>
            <a:off x="242887" y="1242167"/>
            <a:ext cx="8677275" cy="4656986"/>
          </a:xfrm>
          <a:prstGeom prst="rect">
            <a:avLst/>
          </a:prstGeom>
          <a:noFill/>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Grp="1" noChangeAspect="1" noChangeArrowheads="1"/>
          </p:cNvPicPr>
          <p:nvPr>
            <p:ph idx="1"/>
          </p:nvPr>
        </p:nvPicPr>
        <p:blipFill>
          <a:blip r:embed="rId2"/>
          <a:stretch>
            <a:fillRect/>
          </a:stretch>
        </p:blipFill>
        <p:spPr bwMode="auto">
          <a:xfrm>
            <a:off x="242888" y="1493639"/>
            <a:ext cx="8677275" cy="3977085"/>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Create API – Confirm Authentication</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Grp="1" noChangeAspect="1" noChangeArrowheads="1"/>
          </p:cNvPicPr>
          <p:nvPr>
            <p:ph idx="1"/>
          </p:nvPr>
        </p:nvPicPr>
        <p:blipFill>
          <a:blip r:embed="rId2"/>
          <a:stretch>
            <a:fillRect/>
          </a:stretch>
        </p:blipFill>
        <p:spPr bwMode="auto">
          <a:xfrm>
            <a:off x="242888" y="1153688"/>
            <a:ext cx="8677275" cy="4656986"/>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Create API – Save Changes</a:t>
            </a: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idx="1"/>
          </p:nvPr>
        </p:nvPicPr>
        <p:blipFill>
          <a:blip r:embed="rId2"/>
          <a:stretch>
            <a:fillRect/>
          </a:stretch>
        </p:blipFill>
        <p:spPr bwMode="auto">
          <a:xfrm>
            <a:off x="242888" y="1133997"/>
            <a:ext cx="8677275" cy="4696369"/>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Test API - Get</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None/>
            </a:pPr>
            <a:r>
              <a:rPr lang="en-US" sz="3200" dirty="0">
                <a:solidFill>
                  <a:schemeClr val="tx1">
                    <a:lumMod val="95000"/>
                    <a:lumOff val="5000"/>
                  </a:schemeClr>
                </a:solidFill>
              </a:rPr>
              <a:t>This is not a “best practices” discussion but </a:t>
            </a:r>
          </a:p>
          <a:p>
            <a:pPr>
              <a:buNone/>
            </a:pPr>
            <a:r>
              <a:rPr lang="en-US" sz="3200" dirty="0">
                <a:solidFill>
                  <a:schemeClr val="tx1">
                    <a:lumMod val="95000"/>
                    <a:lumOff val="5000"/>
                  </a:schemeClr>
                </a:solidFill>
              </a:rPr>
              <a:t>real world overview of how we did it at </a:t>
            </a:r>
          </a:p>
          <a:p>
            <a:pPr>
              <a:buNone/>
            </a:pPr>
            <a:r>
              <a:rPr lang="en-US" sz="3200" dirty="0" err="1">
                <a:solidFill>
                  <a:schemeClr val="tx1">
                    <a:lumMod val="95000"/>
                    <a:lumOff val="5000"/>
                  </a:schemeClr>
                </a:solidFill>
              </a:rPr>
              <a:t>ThermoFisher</a:t>
            </a:r>
            <a:r>
              <a:rPr lang="en-US" sz="3200" dirty="0">
                <a:solidFill>
                  <a:schemeClr val="tx1">
                    <a:lumMod val="95000"/>
                    <a:lumOff val="5000"/>
                  </a:schemeClr>
                </a:solidFill>
              </a:rPr>
              <a:t> and how we changed our </a:t>
            </a:r>
          </a:p>
          <a:p>
            <a:pPr>
              <a:buNone/>
            </a:pPr>
            <a:r>
              <a:rPr lang="en-US" sz="3200" dirty="0">
                <a:solidFill>
                  <a:schemeClr val="tx1">
                    <a:lumMod val="95000"/>
                    <a:lumOff val="5000"/>
                  </a:schemeClr>
                </a:solidFill>
              </a:rPr>
              <a:t>approach with CF2016 and the API Manager</a:t>
            </a:r>
          </a:p>
        </p:txBody>
      </p:sp>
      <p:sp>
        <p:nvSpPr>
          <p:cNvPr id="3" name="Title 2"/>
          <p:cNvSpPr>
            <a:spLocks noGrp="1"/>
          </p:cNvSpPr>
          <p:nvPr>
            <p:ph type="title"/>
          </p:nvPr>
        </p:nvSpPr>
        <p:spPr>
          <a:solidFill>
            <a:srgbClr val="FF0000"/>
          </a:solidFill>
        </p:spPr>
        <p:txBody>
          <a:bodyPr/>
          <a:lstStyle/>
          <a:p>
            <a:r>
              <a:rPr lang="en-US" dirty="0"/>
              <a:t>What This Is – What It Is Not</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Grp="1" noChangeAspect="1" noChangeArrowheads="1"/>
          </p:cNvPicPr>
          <p:nvPr>
            <p:ph idx="1"/>
          </p:nvPr>
        </p:nvPicPr>
        <p:blipFill>
          <a:blip r:embed="rId2"/>
          <a:stretch>
            <a:fillRect/>
          </a:stretch>
        </p:blipFill>
        <p:spPr bwMode="auto">
          <a:xfrm>
            <a:off x="242888" y="1170687"/>
            <a:ext cx="8677275" cy="4622988"/>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Test API - Get</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Grp="1" noChangeAspect="1" noChangeArrowheads="1"/>
          </p:cNvPicPr>
          <p:nvPr>
            <p:ph idx="1"/>
          </p:nvPr>
        </p:nvPicPr>
        <p:blipFill>
          <a:blip r:embed="rId2"/>
          <a:stretch>
            <a:fillRect/>
          </a:stretch>
        </p:blipFill>
        <p:spPr bwMode="auto">
          <a:xfrm>
            <a:off x="242888" y="1100546"/>
            <a:ext cx="8677275" cy="4763270"/>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Test API - Get</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idx="1"/>
          </p:nvPr>
        </p:nvPicPr>
        <p:blipFill>
          <a:blip r:embed="rId2"/>
          <a:stretch>
            <a:fillRect/>
          </a:stretch>
        </p:blipFill>
        <p:spPr bwMode="auto">
          <a:xfrm>
            <a:off x="242888" y="1120644"/>
            <a:ext cx="8677275" cy="4723074"/>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Test API - Get</a:t>
            </a: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42888" y="942975"/>
            <a:ext cx="8677275" cy="4956177"/>
          </a:xfrm>
        </p:spPr>
        <p:txBody>
          <a:bodyPr/>
          <a:lstStyle/>
          <a:p>
            <a:pPr>
              <a:buNone/>
            </a:pPr>
            <a:r>
              <a:rPr lang="en-US" sz="1400" dirty="0"/>
              <a:t>&lt;</a:t>
            </a:r>
            <a:r>
              <a:rPr lang="en-US" sz="1400" dirty="0" err="1"/>
              <a:t>cffunction</a:t>
            </a:r>
            <a:r>
              <a:rPr lang="en-US" sz="1400" dirty="0"/>
              <a:t> name="</a:t>
            </a:r>
            <a:r>
              <a:rPr lang="en-US" sz="1400" dirty="0" err="1"/>
              <a:t>getBookDetails</a:t>
            </a:r>
            <a:r>
              <a:rPr lang="en-US" sz="1400" dirty="0"/>
              <a:t>" access="remote" </a:t>
            </a:r>
            <a:r>
              <a:rPr lang="en-US" sz="1400" dirty="0" err="1"/>
              <a:t>httpmethod</a:t>
            </a:r>
            <a:r>
              <a:rPr lang="en-US" sz="1400" dirty="0"/>
              <a:t>="GET" </a:t>
            </a:r>
            <a:r>
              <a:rPr lang="en-US" sz="1400" dirty="0" err="1"/>
              <a:t>returntype</a:t>
            </a:r>
            <a:r>
              <a:rPr lang="en-US" sz="1400" dirty="0"/>
              <a:t>="any" </a:t>
            </a:r>
            <a:r>
              <a:rPr lang="en-US" sz="1400" dirty="0" err="1"/>
              <a:t>restpath</a:t>
            </a:r>
            <a:r>
              <a:rPr lang="en-US" sz="1400" dirty="0"/>
              <a:t>="{</a:t>
            </a:r>
            <a:r>
              <a:rPr lang="en-US" sz="1400" dirty="0" err="1"/>
              <a:t>bookid</a:t>
            </a:r>
            <a:r>
              <a:rPr lang="en-US" sz="1400" dirty="0"/>
              <a:t>}"  </a:t>
            </a:r>
            <a:r>
              <a:rPr lang="en-US" sz="1400" dirty="0">
                <a:solidFill>
                  <a:srgbClr val="FF0000"/>
                </a:solidFill>
              </a:rPr>
              <a:t>produces="application/</a:t>
            </a:r>
            <a:r>
              <a:rPr lang="en-US" sz="1400" dirty="0" err="1">
                <a:solidFill>
                  <a:srgbClr val="FF0000"/>
                </a:solidFill>
              </a:rPr>
              <a:t>json</a:t>
            </a:r>
            <a:r>
              <a:rPr lang="en-US" sz="1400" dirty="0">
                <a:solidFill>
                  <a:srgbClr val="FF0000"/>
                </a:solidFill>
              </a:rPr>
              <a:t>, application/xml"</a:t>
            </a:r>
            <a:r>
              <a:rPr lang="en-US" sz="1400" dirty="0"/>
              <a:t>&gt;</a:t>
            </a:r>
          </a:p>
          <a:p>
            <a:pPr>
              <a:buNone/>
            </a:pPr>
            <a:r>
              <a:rPr lang="en-US" sz="1400" dirty="0"/>
              <a:t>	&lt;</a:t>
            </a:r>
            <a:r>
              <a:rPr lang="en-US" sz="1400" dirty="0" err="1"/>
              <a:t>cfargument</a:t>
            </a:r>
            <a:r>
              <a:rPr lang="en-US" sz="1400" dirty="0"/>
              <a:t> name="</a:t>
            </a:r>
            <a:r>
              <a:rPr lang="en-US" sz="1400" dirty="0" err="1"/>
              <a:t>bookid</a:t>
            </a:r>
            <a:r>
              <a:rPr lang="en-US" sz="1400" dirty="0"/>
              <a:t>" required="true" </a:t>
            </a:r>
            <a:r>
              <a:rPr lang="en-US" sz="1400" dirty="0" err="1"/>
              <a:t>restargsource</a:t>
            </a:r>
            <a:r>
              <a:rPr lang="en-US" sz="1400" dirty="0"/>
              <a:t>="Path" type="string"&gt;</a:t>
            </a:r>
          </a:p>
          <a:p>
            <a:pPr>
              <a:buNone/>
            </a:pPr>
            <a:endParaRPr lang="en-US" sz="1400" dirty="0"/>
          </a:p>
          <a:p>
            <a:pPr>
              <a:buNone/>
            </a:pPr>
            <a:r>
              <a:rPr lang="en-US" sz="1400" dirty="0"/>
              <a:t>	</a:t>
            </a:r>
            <a:r>
              <a:rPr lang="en-US" sz="1400" strike="sngStrike" dirty="0">
                <a:solidFill>
                  <a:srgbClr val="FF0000"/>
                </a:solidFill>
              </a:rPr>
              <a:t> &lt;</a:t>
            </a:r>
            <a:r>
              <a:rPr lang="en-US" sz="1400" strike="sngStrike" dirty="0" err="1">
                <a:solidFill>
                  <a:srgbClr val="FF0000"/>
                </a:solidFill>
              </a:rPr>
              <a:t>cfinclude</a:t>
            </a:r>
            <a:r>
              <a:rPr lang="en-US" sz="1400" strike="sngStrike" dirty="0">
                <a:solidFill>
                  <a:srgbClr val="FF0000"/>
                </a:solidFill>
              </a:rPr>
              <a:t> template="inc_tracking.cfm"&gt;</a:t>
            </a:r>
          </a:p>
          <a:p>
            <a:pPr>
              <a:buNone/>
            </a:pPr>
            <a:r>
              <a:rPr lang="en-US" sz="1400" dirty="0"/>
              <a:t>	&lt;</a:t>
            </a:r>
            <a:r>
              <a:rPr lang="en-US" sz="1400" dirty="0" err="1"/>
              <a:t>cfquery</a:t>
            </a:r>
            <a:r>
              <a:rPr lang="en-US" sz="1400" dirty="0"/>
              <a:t> name="</a:t>
            </a:r>
            <a:r>
              <a:rPr lang="en-US" sz="1400" dirty="0" err="1"/>
              <a:t>qBookDetails</a:t>
            </a:r>
            <a:r>
              <a:rPr lang="en-US" sz="1400" dirty="0"/>
              <a:t>" </a:t>
            </a:r>
            <a:r>
              <a:rPr lang="en-US" sz="1400" dirty="0" err="1"/>
              <a:t>datasource</a:t>
            </a:r>
            <a:r>
              <a:rPr lang="en-US" sz="1400" dirty="0"/>
              <a:t>="#</a:t>
            </a:r>
            <a:r>
              <a:rPr lang="en-US" sz="1400" dirty="0" err="1"/>
              <a:t>request.readDSN</a:t>
            </a:r>
            <a:r>
              <a:rPr lang="en-US" sz="1400" dirty="0"/>
              <a:t>#"&gt;</a:t>
            </a:r>
          </a:p>
          <a:p>
            <a:pPr>
              <a:buNone/>
            </a:pPr>
            <a:r>
              <a:rPr lang="en-US" sz="1400" b="1" dirty="0"/>
              <a:t>		</a:t>
            </a:r>
            <a:r>
              <a:rPr lang="en-US" sz="1400" dirty="0"/>
              <a:t>select </a:t>
            </a:r>
            <a:r>
              <a:rPr lang="en-US" sz="1400" dirty="0" err="1"/>
              <a:t>b.bookid</a:t>
            </a:r>
            <a:r>
              <a:rPr lang="en-US" sz="1400" dirty="0"/>
              <a:t>, </a:t>
            </a:r>
            <a:r>
              <a:rPr lang="en-US" sz="1400" dirty="0" err="1"/>
              <a:t>a.firstname</a:t>
            </a:r>
            <a:r>
              <a:rPr lang="en-US" sz="1400" dirty="0"/>
              <a:t>, </a:t>
            </a:r>
            <a:r>
              <a:rPr lang="en-US" sz="1400" dirty="0" err="1"/>
              <a:t>a.lastname</a:t>
            </a:r>
            <a:r>
              <a:rPr lang="en-US" sz="1400" dirty="0"/>
              <a:t>, </a:t>
            </a:r>
            <a:r>
              <a:rPr lang="en-US" sz="1400" dirty="0" err="1"/>
              <a:t>a.authorid</a:t>
            </a:r>
            <a:r>
              <a:rPr lang="en-US" sz="1400" dirty="0"/>
              <a:t>, </a:t>
            </a:r>
            <a:r>
              <a:rPr lang="en-US" sz="1400" dirty="0" err="1"/>
              <a:t>b.title</a:t>
            </a:r>
            <a:r>
              <a:rPr lang="en-US" sz="1400" dirty="0"/>
              <a:t>, </a:t>
            </a:r>
            <a:r>
              <a:rPr lang="en-US" sz="1400" dirty="0" err="1"/>
              <a:t>b.bookimage</a:t>
            </a:r>
            <a:r>
              <a:rPr lang="en-US" sz="1400" dirty="0"/>
              <a:t>, </a:t>
            </a:r>
            <a:r>
              <a:rPr lang="en-US" sz="1400" dirty="0" err="1"/>
              <a:t>b.bookdescription</a:t>
            </a:r>
            <a:r>
              <a:rPr lang="en-US" sz="1400" dirty="0"/>
              <a:t>, 	</a:t>
            </a:r>
            <a:r>
              <a:rPr lang="en-US" sz="1400" dirty="0" err="1"/>
              <a:t>b.isspotlight</a:t>
            </a:r>
            <a:r>
              <a:rPr lang="en-US" sz="1400" dirty="0"/>
              <a:t>, </a:t>
            </a:r>
            <a:r>
              <a:rPr lang="en-US" sz="1400" dirty="0" err="1"/>
              <a:t>b.genre</a:t>
            </a:r>
            <a:endParaRPr lang="en-US" sz="1400" dirty="0"/>
          </a:p>
          <a:p>
            <a:pPr>
              <a:buNone/>
            </a:pPr>
            <a:r>
              <a:rPr lang="en-US" sz="1400" dirty="0"/>
              <a:t>		from </a:t>
            </a:r>
            <a:r>
              <a:rPr lang="en-US" sz="1400" dirty="0" err="1"/>
              <a:t>app.books</a:t>
            </a:r>
            <a:r>
              <a:rPr lang="en-US" sz="1400" dirty="0"/>
              <a:t> b, </a:t>
            </a:r>
            <a:r>
              <a:rPr lang="en-US" sz="1400" dirty="0" err="1"/>
              <a:t>app.authors</a:t>
            </a:r>
            <a:r>
              <a:rPr lang="en-US" sz="1400" dirty="0"/>
              <a:t> a</a:t>
            </a:r>
          </a:p>
          <a:p>
            <a:pPr>
              <a:buNone/>
            </a:pPr>
            <a:r>
              <a:rPr lang="en-US" sz="1400" dirty="0"/>
              <a:t>		where </a:t>
            </a:r>
            <a:r>
              <a:rPr lang="en-US" sz="1400" dirty="0" err="1"/>
              <a:t>a.authorid</a:t>
            </a:r>
            <a:r>
              <a:rPr lang="en-US" sz="1400" dirty="0"/>
              <a:t> = </a:t>
            </a:r>
            <a:r>
              <a:rPr lang="en-US" sz="1400" dirty="0" err="1"/>
              <a:t>b.authorid</a:t>
            </a:r>
            <a:endParaRPr lang="en-US" sz="1400" dirty="0"/>
          </a:p>
          <a:p>
            <a:pPr>
              <a:buNone/>
            </a:pPr>
            <a:r>
              <a:rPr lang="en-US" sz="1400" dirty="0"/>
              <a:t>		and </a:t>
            </a:r>
            <a:r>
              <a:rPr lang="en-US" sz="1400" dirty="0" err="1"/>
              <a:t>b.bookid</a:t>
            </a:r>
            <a:r>
              <a:rPr lang="en-US" sz="1400" dirty="0"/>
              <a:t> = #</a:t>
            </a:r>
            <a:r>
              <a:rPr lang="en-US" sz="1400" dirty="0" err="1"/>
              <a:t>arguments.bookid</a:t>
            </a:r>
            <a:r>
              <a:rPr lang="en-US" sz="1400" dirty="0"/>
              <a:t>#</a:t>
            </a:r>
          </a:p>
          <a:p>
            <a:pPr>
              <a:buNone/>
            </a:pPr>
            <a:r>
              <a:rPr lang="en-US" sz="1400" dirty="0"/>
              <a:t>	&lt;/</a:t>
            </a:r>
            <a:r>
              <a:rPr lang="en-US" sz="1400" dirty="0" err="1"/>
              <a:t>cfquery</a:t>
            </a:r>
            <a:r>
              <a:rPr lang="en-US" sz="1400" dirty="0"/>
              <a:t>&gt;</a:t>
            </a:r>
          </a:p>
          <a:p>
            <a:pPr>
              <a:buNone/>
            </a:pPr>
            <a:r>
              <a:rPr lang="en-US" sz="1400" dirty="0">
                <a:solidFill>
                  <a:srgbClr val="FF0000"/>
                </a:solidFill>
              </a:rPr>
              <a:t>	</a:t>
            </a:r>
            <a:r>
              <a:rPr lang="en-US" sz="1400" strike="sngStrike" dirty="0">
                <a:solidFill>
                  <a:srgbClr val="FF0000"/>
                </a:solidFill>
              </a:rPr>
              <a:t>&lt;</a:t>
            </a:r>
            <a:r>
              <a:rPr lang="en-US" sz="1400" strike="sngStrike" dirty="0" err="1">
                <a:solidFill>
                  <a:srgbClr val="FF0000"/>
                </a:solidFill>
              </a:rPr>
              <a:t>cfset</a:t>
            </a:r>
            <a:r>
              <a:rPr lang="en-US" sz="1400" strike="sngStrike" dirty="0">
                <a:solidFill>
                  <a:srgbClr val="FF0000"/>
                </a:solidFill>
              </a:rPr>
              <a:t> temp = </a:t>
            </a:r>
            <a:r>
              <a:rPr lang="en-US" sz="1400" strike="sngStrike" dirty="0" err="1">
                <a:solidFill>
                  <a:srgbClr val="FF0000"/>
                </a:solidFill>
              </a:rPr>
              <a:t>restThrow</a:t>
            </a:r>
            <a:r>
              <a:rPr lang="en-US" sz="1400" strike="sngStrike" dirty="0">
                <a:solidFill>
                  <a:srgbClr val="FF0000"/>
                </a:solidFill>
              </a:rPr>
              <a:t>(throw="false", </a:t>
            </a:r>
            <a:r>
              <a:rPr lang="en-US" sz="1400" strike="sngStrike" dirty="0" err="1">
                <a:solidFill>
                  <a:srgbClr val="FF0000"/>
                </a:solidFill>
              </a:rPr>
              <a:t>errorCode</a:t>
            </a:r>
            <a:r>
              <a:rPr lang="en-US" sz="1400" strike="sngStrike" dirty="0">
                <a:solidFill>
                  <a:srgbClr val="FF0000"/>
                </a:solidFill>
              </a:rPr>
              <a:t>="200", message="OK", detail="Action completed successfully.", data="#</a:t>
            </a:r>
            <a:r>
              <a:rPr lang="en-US" sz="1400" strike="sngStrike" dirty="0" err="1">
                <a:solidFill>
                  <a:srgbClr val="FF0000"/>
                </a:solidFill>
              </a:rPr>
              <a:t>serializeJSON</a:t>
            </a:r>
            <a:r>
              <a:rPr lang="en-US" sz="1400" strike="sngStrike" dirty="0">
                <a:solidFill>
                  <a:srgbClr val="FF0000"/>
                </a:solidFill>
              </a:rPr>
              <a:t>(</a:t>
            </a:r>
            <a:r>
              <a:rPr lang="en-US" sz="1400" strike="sngStrike" dirty="0" err="1">
                <a:solidFill>
                  <a:srgbClr val="FF0000"/>
                </a:solidFill>
              </a:rPr>
              <a:t>insertResults</a:t>
            </a:r>
            <a:r>
              <a:rPr lang="en-US" sz="1400" strike="sngStrike" dirty="0">
                <a:solidFill>
                  <a:srgbClr val="FF0000"/>
                </a:solidFill>
              </a:rPr>
              <a:t>)#", </a:t>
            </a:r>
            <a:r>
              <a:rPr lang="en-US" sz="1400" strike="sngStrike" dirty="0" err="1">
                <a:solidFill>
                  <a:srgbClr val="FF0000"/>
                </a:solidFill>
              </a:rPr>
              <a:t>sourcename</a:t>
            </a:r>
            <a:r>
              <a:rPr lang="en-US" sz="1400" strike="sngStrike" dirty="0">
                <a:solidFill>
                  <a:srgbClr val="FF0000"/>
                </a:solidFill>
              </a:rPr>
              <a:t>="#</a:t>
            </a:r>
            <a:r>
              <a:rPr lang="en-US" sz="1400" strike="sngStrike" dirty="0" err="1">
                <a:solidFill>
                  <a:srgbClr val="FF0000"/>
                </a:solidFill>
              </a:rPr>
              <a:t>getfunctioncalledname</a:t>
            </a:r>
            <a:r>
              <a:rPr lang="en-US" sz="1400" strike="sngStrike" dirty="0">
                <a:solidFill>
                  <a:srgbClr val="FF0000"/>
                </a:solidFill>
              </a:rPr>
              <a:t>()#")&gt;</a:t>
            </a:r>
            <a:endParaRPr lang="en-US" sz="1400" dirty="0"/>
          </a:p>
          <a:p>
            <a:pPr>
              <a:buNone/>
            </a:pPr>
            <a:endParaRPr lang="en-US" sz="1400" dirty="0"/>
          </a:p>
          <a:p>
            <a:pPr>
              <a:buNone/>
            </a:pPr>
            <a:r>
              <a:rPr lang="en-US" sz="1400" dirty="0"/>
              <a:t>	&lt;</a:t>
            </a:r>
            <a:r>
              <a:rPr lang="en-US" sz="1400" dirty="0" err="1"/>
              <a:t>cfreturn</a:t>
            </a:r>
            <a:r>
              <a:rPr lang="en-US" sz="1400" dirty="0"/>
              <a:t> </a:t>
            </a:r>
            <a:r>
              <a:rPr lang="en-US" sz="1400" dirty="0" err="1"/>
              <a:t>qBookDetails</a:t>
            </a:r>
            <a:r>
              <a:rPr lang="en-US" sz="1400" dirty="0"/>
              <a:t>&gt; </a:t>
            </a:r>
          </a:p>
          <a:p>
            <a:pPr>
              <a:buNone/>
            </a:pPr>
            <a:r>
              <a:rPr lang="en-US" sz="1400" dirty="0"/>
              <a:t>&lt;/</a:t>
            </a:r>
            <a:r>
              <a:rPr lang="en-US" sz="1400" dirty="0" err="1"/>
              <a:t>cffunction</a:t>
            </a:r>
            <a:r>
              <a:rPr lang="en-US" sz="1400" dirty="0"/>
              <a:t>&gt;</a:t>
            </a:r>
          </a:p>
        </p:txBody>
      </p:sp>
      <p:sp>
        <p:nvSpPr>
          <p:cNvPr id="2" name="Title 1"/>
          <p:cNvSpPr>
            <a:spLocks noGrp="1"/>
          </p:cNvSpPr>
          <p:nvPr>
            <p:ph type="title"/>
          </p:nvPr>
        </p:nvSpPr>
        <p:spPr>
          <a:solidFill>
            <a:srgbClr val="FF0000"/>
          </a:solidFill>
        </p:spPr>
        <p:txBody>
          <a:bodyPr/>
          <a:lstStyle/>
          <a:p>
            <a:r>
              <a:rPr lang="en-US" dirty="0"/>
              <a:t>Compare Code - Get</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None/>
            </a:pPr>
            <a:r>
              <a:rPr lang="en-US" sz="1400" dirty="0"/>
              <a:t>&lt;</a:t>
            </a:r>
            <a:r>
              <a:rPr lang="en-US" sz="1400" dirty="0" err="1"/>
              <a:t>cfhttp</a:t>
            </a:r>
            <a:r>
              <a:rPr lang="en-US" sz="1400" dirty="0"/>
              <a:t> </a:t>
            </a:r>
            <a:r>
              <a:rPr lang="en-US" sz="1400" dirty="0" err="1"/>
              <a:t>url</a:t>
            </a:r>
            <a:r>
              <a:rPr lang="en-US" sz="1400" dirty="0"/>
              <a:t>="</a:t>
            </a:r>
            <a:r>
              <a:rPr lang="en-US" sz="1400" dirty="0">
                <a:solidFill>
                  <a:srgbClr val="FF0000"/>
                </a:solidFill>
              </a:rPr>
              <a:t>http://localhost:9100/rest2016/v1.0/books2016/24</a:t>
            </a:r>
            <a:r>
              <a:rPr lang="en-US" sz="1400" dirty="0"/>
              <a:t>" result="</a:t>
            </a:r>
            <a:r>
              <a:rPr lang="en-US" sz="1400" dirty="0" err="1"/>
              <a:t>restResult</a:t>
            </a:r>
            <a:r>
              <a:rPr lang="en-US" sz="1400" dirty="0"/>
              <a:t>" method="get“&gt;</a:t>
            </a:r>
          </a:p>
          <a:p>
            <a:pPr>
              <a:buNone/>
            </a:pPr>
            <a:r>
              <a:rPr lang="en-US" sz="1400" dirty="0">
                <a:solidFill>
                  <a:srgbClr val="FF0000"/>
                </a:solidFill>
              </a:rPr>
              <a:t>&lt;</a:t>
            </a:r>
            <a:r>
              <a:rPr lang="en-US" sz="1400" dirty="0" err="1">
                <a:solidFill>
                  <a:srgbClr val="FF0000"/>
                </a:solidFill>
              </a:rPr>
              <a:t>cfhttpparam</a:t>
            </a:r>
            <a:r>
              <a:rPr lang="en-US" sz="1400" dirty="0">
                <a:solidFill>
                  <a:srgbClr val="FF0000"/>
                </a:solidFill>
              </a:rPr>
              <a:t> type="header" name="Accept" value="application/</a:t>
            </a:r>
            <a:r>
              <a:rPr lang="en-US" sz="1400" dirty="0" err="1">
                <a:solidFill>
                  <a:srgbClr val="FF0000"/>
                </a:solidFill>
              </a:rPr>
              <a:t>json</a:t>
            </a:r>
            <a:r>
              <a:rPr lang="en-US" sz="1400" dirty="0">
                <a:solidFill>
                  <a:srgbClr val="FF0000"/>
                </a:solidFill>
              </a:rPr>
              <a:t>" /&gt;</a:t>
            </a:r>
          </a:p>
          <a:p>
            <a:pPr>
              <a:buNone/>
            </a:pPr>
            <a:r>
              <a:rPr lang="en-US" sz="1400" dirty="0"/>
              <a:t>&lt;/</a:t>
            </a:r>
            <a:r>
              <a:rPr lang="en-US" sz="1400" dirty="0" err="1"/>
              <a:t>cfhttp</a:t>
            </a:r>
            <a:r>
              <a:rPr lang="en-US" sz="1400" dirty="0"/>
              <a:t>&gt;</a:t>
            </a:r>
          </a:p>
          <a:p>
            <a:pPr>
              <a:buNone/>
            </a:pPr>
            <a:r>
              <a:rPr lang="en-US" sz="1400" dirty="0"/>
              <a:t>&lt;</a:t>
            </a:r>
            <a:r>
              <a:rPr lang="en-US" sz="1400" dirty="0" err="1"/>
              <a:t>cfdump</a:t>
            </a:r>
            <a:r>
              <a:rPr lang="en-US" sz="1400" dirty="0"/>
              <a:t> </a:t>
            </a:r>
            <a:r>
              <a:rPr lang="en-US" sz="1400" dirty="0" err="1"/>
              <a:t>var</a:t>
            </a:r>
            <a:r>
              <a:rPr lang="en-US" sz="1400" dirty="0"/>
              <a:t>="#</a:t>
            </a:r>
            <a:r>
              <a:rPr lang="en-US" sz="1400" dirty="0" err="1"/>
              <a:t>restResult</a:t>
            </a:r>
            <a:r>
              <a:rPr lang="en-US" sz="1400" dirty="0"/>
              <a:t>#"&gt;</a:t>
            </a:r>
          </a:p>
          <a:p>
            <a:pPr>
              <a:buNone/>
            </a:pPr>
            <a:endParaRPr lang="en-US" sz="1400" dirty="0">
              <a:solidFill>
                <a:srgbClr val="ED7700"/>
              </a:solidFill>
            </a:endParaRPr>
          </a:p>
          <a:p>
            <a:pPr>
              <a:buNone/>
            </a:pPr>
            <a:r>
              <a:rPr lang="en-US" sz="1400" dirty="0"/>
              <a:t>&lt;</a:t>
            </a:r>
            <a:r>
              <a:rPr lang="en-US" sz="1400" dirty="0" err="1"/>
              <a:t>cfhttp</a:t>
            </a:r>
            <a:r>
              <a:rPr lang="en-US" sz="1400" dirty="0"/>
              <a:t> </a:t>
            </a:r>
            <a:r>
              <a:rPr lang="en-US" sz="1400" dirty="0" err="1"/>
              <a:t>url</a:t>
            </a:r>
            <a:r>
              <a:rPr lang="en-US" sz="1400" dirty="0"/>
              <a:t>="</a:t>
            </a:r>
            <a:r>
              <a:rPr lang="en-US" sz="1400" dirty="0">
                <a:solidFill>
                  <a:srgbClr val="FF0000"/>
                </a:solidFill>
              </a:rPr>
              <a:t>http://localhost:8500/rest/rest2016/books2016/24/.xml</a:t>
            </a:r>
            <a:r>
              <a:rPr lang="en-US" sz="1400" dirty="0"/>
              <a:t>" result="restResult2" method="get"&gt;</a:t>
            </a:r>
          </a:p>
          <a:p>
            <a:pPr>
              <a:buNone/>
            </a:pPr>
            <a:r>
              <a:rPr lang="en-US" sz="1400" dirty="0"/>
              <a:t>&lt;/</a:t>
            </a:r>
            <a:r>
              <a:rPr lang="en-US" sz="1400" dirty="0" err="1"/>
              <a:t>cfhttp</a:t>
            </a:r>
            <a:r>
              <a:rPr lang="en-US" sz="1400" dirty="0"/>
              <a:t>&gt;</a:t>
            </a:r>
          </a:p>
          <a:p>
            <a:pPr>
              <a:buNone/>
            </a:pPr>
            <a:r>
              <a:rPr lang="en-US" sz="1400" dirty="0"/>
              <a:t>&lt;</a:t>
            </a:r>
            <a:r>
              <a:rPr lang="en-US" sz="1400" dirty="0" err="1"/>
              <a:t>cfdump</a:t>
            </a:r>
            <a:r>
              <a:rPr lang="en-US" sz="1400" dirty="0"/>
              <a:t> </a:t>
            </a:r>
            <a:r>
              <a:rPr lang="en-US" sz="1400" dirty="0" err="1"/>
              <a:t>var</a:t>
            </a:r>
            <a:r>
              <a:rPr lang="en-US" sz="1400" dirty="0"/>
              <a:t>="#restResult2#"&gt;</a:t>
            </a:r>
          </a:p>
        </p:txBody>
      </p:sp>
      <p:sp>
        <p:nvSpPr>
          <p:cNvPr id="2" name="Title 1"/>
          <p:cNvSpPr>
            <a:spLocks noGrp="1"/>
          </p:cNvSpPr>
          <p:nvPr>
            <p:ph type="title"/>
          </p:nvPr>
        </p:nvSpPr>
        <p:spPr>
          <a:solidFill>
            <a:srgbClr val="FF0000"/>
          </a:solidFill>
        </p:spPr>
        <p:txBody>
          <a:bodyPr/>
          <a:lstStyle/>
          <a:p>
            <a:r>
              <a:rPr lang="en-US" dirty="0"/>
              <a:t>Compare Code – Call Get</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Grp="1" noChangeAspect="1" noChangeArrowheads="1"/>
          </p:cNvPicPr>
          <p:nvPr>
            <p:ph idx="1"/>
          </p:nvPr>
        </p:nvPicPr>
        <p:blipFill>
          <a:blip r:embed="rId2"/>
          <a:stretch>
            <a:fillRect/>
          </a:stretch>
        </p:blipFill>
        <p:spPr bwMode="auto">
          <a:xfrm>
            <a:off x="242888" y="1222096"/>
            <a:ext cx="8677275" cy="4520170"/>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Test API - Post</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idx="1"/>
          </p:nvPr>
        </p:nvPicPr>
        <p:blipFill>
          <a:blip r:embed="rId2"/>
          <a:stretch>
            <a:fillRect/>
          </a:stretch>
        </p:blipFill>
        <p:spPr bwMode="auto">
          <a:xfrm>
            <a:off x="242888" y="1087180"/>
            <a:ext cx="8677275" cy="4790003"/>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a:t>Test API - Post</a:t>
            </a:r>
            <a:endParaRPr lang="en-US" dirty="0"/>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42888" y="1065215"/>
            <a:ext cx="8677275" cy="5021260"/>
          </a:xfrm>
        </p:spPr>
        <p:txBody>
          <a:bodyPr/>
          <a:lstStyle/>
          <a:p>
            <a:pPr>
              <a:buNone/>
            </a:pPr>
            <a:r>
              <a:rPr lang="en-US" sz="1400" dirty="0"/>
              <a:t>&lt;</a:t>
            </a:r>
            <a:r>
              <a:rPr lang="en-US" sz="1400" dirty="0" err="1"/>
              <a:t>cffunction</a:t>
            </a:r>
            <a:r>
              <a:rPr lang="en-US" sz="1400" dirty="0"/>
              <a:t> name="</a:t>
            </a:r>
            <a:r>
              <a:rPr lang="en-US" sz="1400" dirty="0" err="1"/>
              <a:t>addBook</a:t>
            </a:r>
            <a:r>
              <a:rPr lang="en-US" sz="1400" dirty="0"/>
              <a:t>" access="remote" </a:t>
            </a:r>
            <a:r>
              <a:rPr lang="en-US" sz="1400" dirty="0" err="1"/>
              <a:t>httpmethod</a:t>
            </a:r>
            <a:r>
              <a:rPr lang="en-US" sz="1400" dirty="0"/>
              <a:t>="POST" </a:t>
            </a:r>
            <a:r>
              <a:rPr lang="en-US" sz="1400" dirty="0" err="1"/>
              <a:t>returntype</a:t>
            </a:r>
            <a:r>
              <a:rPr lang="en-US" sz="1400" dirty="0"/>
              <a:t>="any"  </a:t>
            </a:r>
            <a:r>
              <a:rPr lang="en-US" sz="1400" dirty="0" err="1"/>
              <a:t>restpath</a:t>
            </a:r>
            <a:r>
              <a:rPr lang="en-US" sz="1400" dirty="0"/>
              <a:t>="</a:t>
            </a:r>
            <a:r>
              <a:rPr lang="en-US" sz="1400" dirty="0" err="1"/>
              <a:t>bookAdd</a:t>
            </a:r>
            <a:r>
              <a:rPr lang="en-US" sz="1400" dirty="0"/>
              <a:t>"&gt;</a:t>
            </a:r>
          </a:p>
          <a:p>
            <a:pPr>
              <a:buNone/>
            </a:pPr>
            <a:r>
              <a:rPr lang="en-US" sz="1400" dirty="0"/>
              <a:t>	&lt;</a:t>
            </a:r>
            <a:r>
              <a:rPr lang="en-US" sz="1400" dirty="0" err="1"/>
              <a:t>cfargument</a:t>
            </a:r>
            <a:r>
              <a:rPr lang="en-US" sz="1400" dirty="0"/>
              <a:t>  name="</a:t>
            </a:r>
            <a:r>
              <a:rPr lang="en-US" sz="1400" dirty="0" err="1"/>
              <a:t>structData</a:t>
            </a:r>
            <a:r>
              <a:rPr lang="en-US" sz="1400" dirty="0"/>
              <a:t>"  type="</a:t>
            </a:r>
            <a:r>
              <a:rPr lang="en-US" sz="1400" dirty="0" err="1"/>
              <a:t>struct</a:t>
            </a:r>
            <a:r>
              <a:rPr lang="en-US" sz="1400" dirty="0"/>
              <a:t>"  required="true" &gt;</a:t>
            </a:r>
          </a:p>
          <a:p>
            <a:pPr>
              <a:buNone/>
            </a:pPr>
            <a:endParaRPr lang="en-US" sz="1400" dirty="0"/>
          </a:p>
          <a:p>
            <a:pPr>
              <a:buNone/>
            </a:pPr>
            <a:r>
              <a:rPr lang="en-US" sz="1400" dirty="0">
                <a:solidFill>
                  <a:srgbClr val="FF0000"/>
                </a:solidFill>
              </a:rPr>
              <a:t>	</a:t>
            </a:r>
            <a:r>
              <a:rPr lang="en-US" sz="1400" strike="sngStrike" dirty="0">
                <a:solidFill>
                  <a:srgbClr val="FF0000"/>
                </a:solidFill>
              </a:rPr>
              <a:t>&lt;</a:t>
            </a:r>
            <a:r>
              <a:rPr lang="en-US" sz="1400" strike="sngStrike" dirty="0" err="1">
                <a:solidFill>
                  <a:srgbClr val="FF0000"/>
                </a:solidFill>
              </a:rPr>
              <a:t>cfinclude</a:t>
            </a:r>
            <a:r>
              <a:rPr lang="en-US" sz="1400" strike="sngStrike" dirty="0">
                <a:solidFill>
                  <a:srgbClr val="FF0000"/>
                </a:solidFill>
              </a:rPr>
              <a:t> template="inc_tracking.cfm"&gt;</a:t>
            </a:r>
          </a:p>
          <a:p>
            <a:pPr>
              <a:buNone/>
            </a:pPr>
            <a:r>
              <a:rPr lang="en-US" sz="1400" dirty="0">
                <a:solidFill>
                  <a:srgbClr val="FF0000"/>
                </a:solidFill>
              </a:rPr>
              <a:t>	</a:t>
            </a:r>
            <a:r>
              <a:rPr lang="en-US" sz="1400" strike="sngStrike" dirty="0">
                <a:solidFill>
                  <a:srgbClr val="FF0000"/>
                </a:solidFill>
              </a:rPr>
              <a:t>&lt;</a:t>
            </a:r>
            <a:r>
              <a:rPr lang="en-US" sz="1400" strike="sngStrike" dirty="0" err="1">
                <a:solidFill>
                  <a:srgbClr val="FF0000"/>
                </a:solidFill>
              </a:rPr>
              <a:t>cfinclude</a:t>
            </a:r>
            <a:r>
              <a:rPr lang="en-US" sz="1400" strike="sngStrike" dirty="0">
                <a:solidFill>
                  <a:srgbClr val="FF0000"/>
                </a:solidFill>
              </a:rPr>
              <a:t> template="inc_auth.cfm"&gt;</a:t>
            </a:r>
          </a:p>
          <a:p>
            <a:pPr>
              <a:buNone/>
            </a:pPr>
            <a:endParaRPr lang="en-US" sz="1400" strike="sngStrike" dirty="0"/>
          </a:p>
          <a:p>
            <a:pPr>
              <a:buNone/>
            </a:pPr>
            <a:r>
              <a:rPr lang="en-US" sz="1400" dirty="0"/>
              <a:t>	&lt;</a:t>
            </a:r>
            <a:r>
              <a:rPr lang="en-US" sz="1400" dirty="0" err="1"/>
              <a:t>cfquery</a:t>
            </a:r>
            <a:r>
              <a:rPr lang="en-US" sz="1400" dirty="0"/>
              <a:t> name="</a:t>
            </a:r>
            <a:r>
              <a:rPr lang="en-US" sz="1400" dirty="0" err="1"/>
              <a:t>qAddBook</a:t>
            </a:r>
            <a:r>
              <a:rPr lang="en-US" sz="1400" dirty="0"/>
              <a:t>" </a:t>
            </a:r>
            <a:r>
              <a:rPr lang="en-US" sz="1400" dirty="0" err="1"/>
              <a:t>datasource</a:t>
            </a:r>
            <a:r>
              <a:rPr lang="en-US" sz="1400" dirty="0"/>
              <a:t>="#</a:t>
            </a:r>
            <a:r>
              <a:rPr lang="en-US" sz="1400" dirty="0" err="1"/>
              <a:t>request.readDSN</a:t>
            </a:r>
            <a:r>
              <a:rPr lang="en-US" sz="1400" dirty="0"/>
              <a:t>#" result="</a:t>
            </a:r>
            <a:r>
              <a:rPr lang="en-US" sz="1400" dirty="0" err="1"/>
              <a:t>insertResults</a:t>
            </a:r>
            <a:r>
              <a:rPr lang="en-US" sz="1400" dirty="0"/>
              <a:t>"&gt;</a:t>
            </a:r>
          </a:p>
          <a:p>
            <a:pPr>
              <a:buNone/>
            </a:pPr>
            <a:r>
              <a:rPr lang="en-US" sz="1400" dirty="0"/>
              <a:t>		insert into </a:t>
            </a:r>
            <a:r>
              <a:rPr lang="en-US" sz="1400" dirty="0" err="1"/>
              <a:t>app.books</a:t>
            </a:r>
            <a:r>
              <a:rPr lang="en-US" sz="1400" dirty="0"/>
              <a:t> (</a:t>
            </a:r>
            <a:r>
              <a:rPr lang="en-US" sz="1400" dirty="0" err="1"/>
              <a:t>authorid</a:t>
            </a:r>
            <a:r>
              <a:rPr lang="en-US" sz="1400" dirty="0"/>
              <a:t>, title, </a:t>
            </a:r>
            <a:r>
              <a:rPr lang="en-US" sz="1400" dirty="0" err="1"/>
              <a:t>bookimage,thumbnailimage</a:t>
            </a:r>
            <a:r>
              <a:rPr lang="en-US" sz="1400" dirty="0"/>
              <a:t>, </a:t>
            </a:r>
            <a:r>
              <a:rPr lang="en-US" sz="1400" dirty="0" err="1"/>
              <a:t>bookdescription</a:t>
            </a:r>
            <a:r>
              <a:rPr lang="en-US" sz="1400" dirty="0"/>
              <a:t>, </a:t>
            </a:r>
            <a:r>
              <a:rPr lang="en-US" sz="1400" dirty="0" err="1"/>
              <a:t>isspotlight</a:t>
            </a:r>
            <a:r>
              <a:rPr lang="en-US" sz="1400" dirty="0"/>
              <a:t>, genre)</a:t>
            </a:r>
          </a:p>
          <a:p>
            <a:pPr>
              <a:buNone/>
            </a:pPr>
            <a:r>
              <a:rPr lang="en-US" sz="1400" dirty="0"/>
              <a:t>		values (#</a:t>
            </a:r>
            <a:r>
              <a:rPr lang="en-US" sz="1400" dirty="0" err="1"/>
              <a:t>structData.authorid</a:t>
            </a:r>
            <a:r>
              <a:rPr lang="en-US" sz="1400" dirty="0"/>
              <a:t>#, '#trim(</a:t>
            </a:r>
            <a:r>
              <a:rPr lang="en-US" sz="1400" dirty="0" err="1"/>
              <a:t>structData.title</a:t>
            </a:r>
            <a:r>
              <a:rPr lang="en-US" sz="1400" dirty="0"/>
              <a:t>)#', '#trim(</a:t>
            </a:r>
            <a:r>
              <a:rPr lang="en-US" sz="1400" dirty="0" err="1"/>
              <a:t>structData.bookimage</a:t>
            </a:r>
            <a:r>
              <a:rPr lang="en-US" sz="1400" dirty="0"/>
              <a:t>)#', 	'#trim(</a:t>
            </a:r>
            <a:r>
              <a:rPr lang="en-US" sz="1400" dirty="0" err="1"/>
              <a:t>structData.thumbnailimage</a:t>
            </a:r>
            <a:r>
              <a:rPr lang="en-US" sz="1400" dirty="0"/>
              <a:t>)#', '#trim(</a:t>
            </a:r>
            <a:r>
              <a:rPr lang="en-US" sz="1400" dirty="0" err="1"/>
              <a:t>structData.bookdescription</a:t>
            </a:r>
            <a:r>
              <a:rPr lang="en-US" sz="1400" dirty="0"/>
              <a:t>)#', 		'#</a:t>
            </a:r>
            <a:r>
              <a:rPr lang="en-US" sz="1400" dirty="0" err="1"/>
              <a:t>structData.isspotlight</a:t>
            </a:r>
            <a:r>
              <a:rPr lang="en-US" sz="1400" dirty="0"/>
              <a:t>#', 	'#trim(</a:t>
            </a:r>
            <a:r>
              <a:rPr lang="en-US" sz="1400" dirty="0" err="1"/>
              <a:t>structData.genre</a:t>
            </a:r>
            <a:r>
              <a:rPr lang="en-US" sz="1400" dirty="0"/>
              <a:t>)#')</a:t>
            </a:r>
          </a:p>
          <a:p>
            <a:pPr>
              <a:buNone/>
            </a:pPr>
            <a:r>
              <a:rPr lang="en-US" sz="1400" dirty="0"/>
              <a:t>	&lt;/</a:t>
            </a:r>
            <a:r>
              <a:rPr lang="en-US" sz="1400" dirty="0" err="1"/>
              <a:t>cfquery</a:t>
            </a:r>
            <a:r>
              <a:rPr lang="en-US" sz="1400" dirty="0"/>
              <a:t>&gt;</a:t>
            </a:r>
          </a:p>
          <a:p>
            <a:pPr>
              <a:buNone/>
            </a:pPr>
            <a:endParaRPr lang="en-US" sz="1400" dirty="0"/>
          </a:p>
          <a:p>
            <a:pPr>
              <a:buNone/>
            </a:pPr>
            <a:r>
              <a:rPr lang="en-US" sz="1400" dirty="0">
                <a:solidFill>
                  <a:srgbClr val="FF0000"/>
                </a:solidFill>
              </a:rPr>
              <a:t>	</a:t>
            </a:r>
            <a:r>
              <a:rPr lang="en-US" sz="1400" strike="sngStrike" dirty="0">
                <a:solidFill>
                  <a:srgbClr val="FF0000"/>
                </a:solidFill>
              </a:rPr>
              <a:t>&lt;</a:t>
            </a:r>
            <a:r>
              <a:rPr lang="en-US" sz="1400" strike="sngStrike" dirty="0" err="1">
                <a:solidFill>
                  <a:srgbClr val="FF0000"/>
                </a:solidFill>
              </a:rPr>
              <a:t>cfset</a:t>
            </a:r>
            <a:r>
              <a:rPr lang="en-US" sz="1400" strike="sngStrike" dirty="0">
                <a:solidFill>
                  <a:srgbClr val="FF0000"/>
                </a:solidFill>
              </a:rPr>
              <a:t> temp = </a:t>
            </a:r>
            <a:r>
              <a:rPr lang="en-US" sz="1400" strike="sngStrike" dirty="0" err="1">
                <a:solidFill>
                  <a:srgbClr val="FF0000"/>
                </a:solidFill>
              </a:rPr>
              <a:t>restThrow</a:t>
            </a:r>
            <a:r>
              <a:rPr lang="en-US" sz="1400" strike="sngStrike" dirty="0">
                <a:solidFill>
                  <a:srgbClr val="FF0000"/>
                </a:solidFill>
              </a:rPr>
              <a:t>(throw="false", </a:t>
            </a:r>
            <a:r>
              <a:rPr lang="en-US" sz="1400" strike="sngStrike" dirty="0" err="1">
                <a:solidFill>
                  <a:srgbClr val="FF0000"/>
                </a:solidFill>
              </a:rPr>
              <a:t>errorCode</a:t>
            </a:r>
            <a:r>
              <a:rPr lang="en-US" sz="1400" strike="sngStrike" dirty="0">
                <a:solidFill>
                  <a:srgbClr val="FF0000"/>
                </a:solidFill>
              </a:rPr>
              <a:t>="200", message="OK", detail="Action completed successfully.", data="#</a:t>
            </a:r>
            <a:r>
              <a:rPr lang="en-US" sz="1400" strike="sngStrike" dirty="0" err="1">
                <a:solidFill>
                  <a:srgbClr val="FF0000"/>
                </a:solidFill>
              </a:rPr>
              <a:t>serializeJSON</a:t>
            </a:r>
            <a:r>
              <a:rPr lang="en-US" sz="1400" strike="sngStrike" dirty="0">
                <a:solidFill>
                  <a:srgbClr val="FF0000"/>
                </a:solidFill>
              </a:rPr>
              <a:t>(</a:t>
            </a:r>
            <a:r>
              <a:rPr lang="en-US" sz="1400" strike="sngStrike" dirty="0" err="1">
                <a:solidFill>
                  <a:srgbClr val="FF0000"/>
                </a:solidFill>
              </a:rPr>
              <a:t>insertResults</a:t>
            </a:r>
            <a:r>
              <a:rPr lang="en-US" sz="1400" strike="sngStrike" dirty="0">
                <a:solidFill>
                  <a:srgbClr val="FF0000"/>
                </a:solidFill>
              </a:rPr>
              <a:t>)#", </a:t>
            </a:r>
            <a:r>
              <a:rPr lang="en-US" sz="1400" strike="sngStrike" dirty="0" err="1">
                <a:solidFill>
                  <a:srgbClr val="FF0000"/>
                </a:solidFill>
              </a:rPr>
              <a:t>sourcename</a:t>
            </a:r>
            <a:r>
              <a:rPr lang="en-US" sz="1400" strike="sngStrike" dirty="0">
                <a:solidFill>
                  <a:srgbClr val="FF0000"/>
                </a:solidFill>
              </a:rPr>
              <a:t>="#</a:t>
            </a:r>
            <a:r>
              <a:rPr lang="en-US" sz="1400" strike="sngStrike" dirty="0" err="1">
                <a:solidFill>
                  <a:srgbClr val="FF0000"/>
                </a:solidFill>
              </a:rPr>
              <a:t>getfunctioncalledname</a:t>
            </a:r>
            <a:r>
              <a:rPr lang="en-US" sz="1400" strike="sngStrike" dirty="0">
                <a:solidFill>
                  <a:srgbClr val="FF0000"/>
                </a:solidFill>
              </a:rPr>
              <a:t>()#")&gt;</a:t>
            </a:r>
          </a:p>
          <a:p>
            <a:pPr>
              <a:buNone/>
            </a:pPr>
            <a:endParaRPr lang="en-US" sz="1400" dirty="0"/>
          </a:p>
          <a:p>
            <a:pPr>
              <a:buNone/>
            </a:pPr>
            <a:r>
              <a:rPr lang="en-US" sz="1400" dirty="0"/>
              <a:t>	&lt;</a:t>
            </a:r>
            <a:r>
              <a:rPr lang="en-US" sz="1400" dirty="0" err="1"/>
              <a:t>cfreturn</a:t>
            </a:r>
            <a:r>
              <a:rPr lang="en-US" sz="1400" dirty="0"/>
              <a:t> </a:t>
            </a:r>
            <a:r>
              <a:rPr lang="en-US" sz="1400" dirty="0" err="1"/>
              <a:t>insertResults</a:t>
            </a:r>
            <a:r>
              <a:rPr lang="en-US" sz="1400" dirty="0"/>
              <a:t>&gt; 	</a:t>
            </a:r>
          </a:p>
          <a:p>
            <a:pPr>
              <a:buNone/>
            </a:pPr>
            <a:r>
              <a:rPr lang="en-US" sz="1400" dirty="0"/>
              <a:t>&lt;/</a:t>
            </a:r>
            <a:r>
              <a:rPr lang="en-US" sz="1400" dirty="0" err="1"/>
              <a:t>cffunction</a:t>
            </a:r>
            <a:r>
              <a:rPr lang="en-US" sz="1400" dirty="0"/>
              <a:t>&gt;</a:t>
            </a:r>
          </a:p>
        </p:txBody>
      </p:sp>
      <p:sp>
        <p:nvSpPr>
          <p:cNvPr id="2" name="Title 1"/>
          <p:cNvSpPr>
            <a:spLocks noGrp="1"/>
          </p:cNvSpPr>
          <p:nvPr>
            <p:ph type="title"/>
          </p:nvPr>
        </p:nvSpPr>
        <p:spPr>
          <a:solidFill>
            <a:srgbClr val="FF0000"/>
          </a:solidFill>
        </p:spPr>
        <p:txBody>
          <a:bodyPr/>
          <a:lstStyle/>
          <a:p>
            <a:r>
              <a:rPr lang="en-US" dirty="0"/>
              <a:t>Compare Code</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42888" y="1065215"/>
            <a:ext cx="8677275" cy="5126035"/>
          </a:xfrm>
        </p:spPr>
        <p:txBody>
          <a:bodyPr/>
          <a:lstStyle/>
          <a:p>
            <a:pPr>
              <a:buNone/>
            </a:pPr>
            <a:r>
              <a:rPr lang="en-US" sz="1400" dirty="0"/>
              <a:t>&lt;</a:t>
            </a:r>
            <a:r>
              <a:rPr lang="en-US" sz="1400" dirty="0" err="1"/>
              <a:t>cfset</a:t>
            </a:r>
            <a:r>
              <a:rPr lang="en-US" sz="1400" dirty="0"/>
              <a:t> </a:t>
            </a:r>
            <a:r>
              <a:rPr lang="en-US" sz="1400" dirty="0" err="1"/>
              <a:t>variables.jsonStr</a:t>
            </a:r>
            <a:r>
              <a:rPr lang="en-US" sz="1400" dirty="0"/>
              <a:t> = {</a:t>
            </a:r>
            <a:r>
              <a:rPr lang="en-US" sz="1400" dirty="0" err="1"/>
              <a:t>authorID</a:t>
            </a:r>
            <a:r>
              <a:rPr lang="en-US" sz="1400" dirty="0"/>
              <a:t>=1, title="Test Add", </a:t>
            </a:r>
            <a:r>
              <a:rPr lang="en-US" sz="1400" dirty="0" err="1"/>
              <a:t>bookdescription</a:t>
            </a:r>
            <a:r>
              <a:rPr lang="en-US" sz="1400" dirty="0"/>
              <a:t>="</a:t>
            </a:r>
            <a:r>
              <a:rPr lang="en-US" sz="1400" dirty="0" err="1"/>
              <a:t>sstill</a:t>
            </a:r>
            <a:r>
              <a:rPr lang="en-US" sz="1400" dirty="0"/>
              <a:t> testing add", </a:t>
            </a:r>
            <a:r>
              <a:rPr lang="en-US" sz="1400" dirty="0" err="1"/>
              <a:t>isspotlight</a:t>
            </a:r>
            <a:r>
              <a:rPr lang="en-US" sz="1400" dirty="0"/>
              <a:t>="Y", genre="testing", </a:t>
            </a:r>
            <a:r>
              <a:rPr lang="en-US" sz="1400" dirty="0" err="1"/>
              <a:t>bookimage</a:t>
            </a:r>
            <a:r>
              <a:rPr lang="en-US" sz="1400" dirty="0"/>
              <a:t> ="test.jpg", </a:t>
            </a:r>
            <a:r>
              <a:rPr lang="en-US" sz="1400" dirty="0" err="1"/>
              <a:t>thumbnailimage</a:t>
            </a:r>
            <a:r>
              <a:rPr lang="en-US" sz="1400" dirty="0"/>
              <a:t>="testimagesm.gif"}&gt;</a:t>
            </a:r>
          </a:p>
          <a:p>
            <a:pPr>
              <a:buNone/>
            </a:pPr>
            <a:r>
              <a:rPr lang="en-US" sz="1400" dirty="0"/>
              <a:t>&lt;</a:t>
            </a:r>
            <a:r>
              <a:rPr lang="en-US" sz="1400" dirty="0" err="1"/>
              <a:t>cfset</a:t>
            </a:r>
            <a:r>
              <a:rPr lang="en-US" sz="1400" dirty="0"/>
              <a:t> </a:t>
            </a:r>
            <a:r>
              <a:rPr lang="en-US" sz="1400" dirty="0" err="1"/>
              <a:t>variables.dataString</a:t>
            </a:r>
            <a:r>
              <a:rPr lang="en-US" sz="1400" dirty="0"/>
              <a:t> = </a:t>
            </a:r>
            <a:r>
              <a:rPr lang="en-US" sz="1400" dirty="0" err="1"/>
              <a:t>SerializeJSON</a:t>
            </a:r>
            <a:r>
              <a:rPr lang="en-US" sz="1400" dirty="0"/>
              <a:t>(</a:t>
            </a:r>
            <a:r>
              <a:rPr lang="en-US" sz="1400" dirty="0" err="1"/>
              <a:t>variables.jsonStr</a:t>
            </a:r>
            <a:r>
              <a:rPr lang="en-US" sz="1400" dirty="0"/>
              <a:t>)&gt;</a:t>
            </a:r>
          </a:p>
          <a:p>
            <a:pPr>
              <a:buNone/>
            </a:pPr>
            <a:endParaRPr lang="en-US" sz="1400" dirty="0"/>
          </a:p>
          <a:p>
            <a:pPr>
              <a:buNone/>
            </a:pPr>
            <a:r>
              <a:rPr lang="en-US" sz="1400" dirty="0"/>
              <a:t>&lt;</a:t>
            </a:r>
            <a:r>
              <a:rPr lang="en-US" sz="1400" dirty="0" err="1"/>
              <a:t>cfhttp</a:t>
            </a:r>
            <a:r>
              <a:rPr lang="en-US" sz="1400" dirty="0"/>
              <a:t> </a:t>
            </a:r>
            <a:r>
              <a:rPr lang="en-US" sz="1400" dirty="0" err="1"/>
              <a:t>url</a:t>
            </a:r>
            <a:r>
              <a:rPr lang="en-US" sz="1400" dirty="0"/>
              <a:t>="http://localhost:9100/rest2016/v1.0/books2016/bookAdd" result="</a:t>
            </a:r>
            <a:r>
              <a:rPr lang="en-US" sz="1400" dirty="0" err="1"/>
              <a:t>restResult</a:t>
            </a:r>
            <a:r>
              <a:rPr lang="en-US" sz="1400" dirty="0"/>
              <a:t>" method="post"&gt;</a:t>
            </a:r>
          </a:p>
          <a:p>
            <a:pPr>
              <a:buNone/>
            </a:pPr>
            <a:r>
              <a:rPr lang="en-US" sz="1400" dirty="0">
                <a:solidFill>
                  <a:srgbClr val="C00000"/>
                </a:solidFill>
              </a:rPr>
              <a:t>  </a:t>
            </a:r>
            <a:r>
              <a:rPr lang="en-US" sz="1400" dirty="0">
                <a:solidFill>
                  <a:srgbClr val="FF0000"/>
                </a:solidFill>
              </a:rPr>
              <a:t>&lt;</a:t>
            </a:r>
            <a:r>
              <a:rPr lang="en-US" sz="1400" dirty="0" err="1">
                <a:solidFill>
                  <a:srgbClr val="FF0000"/>
                </a:solidFill>
              </a:rPr>
              <a:t>cfhttpparam</a:t>
            </a:r>
            <a:r>
              <a:rPr lang="en-US" sz="1400" dirty="0">
                <a:solidFill>
                  <a:srgbClr val="FF0000"/>
                </a:solidFill>
              </a:rPr>
              <a:t> TYPE="Header"</a:t>
            </a:r>
          </a:p>
          <a:p>
            <a:pPr>
              <a:buNone/>
            </a:pPr>
            <a:r>
              <a:rPr lang="en-US" sz="1400" dirty="0">
                <a:solidFill>
                  <a:srgbClr val="FF0000"/>
                </a:solidFill>
              </a:rPr>
              <a:t>                 name="content-type"</a:t>
            </a:r>
          </a:p>
          <a:p>
            <a:pPr>
              <a:buNone/>
            </a:pPr>
            <a:r>
              <a:rPr lang="en-US" sz="1400" dirty="0">
                <a:solidFill>
                  <a:srgbClr val="FF0000"/>
                </a:solidFill>
              </a:rPr>
              <a:t>                 value="application/JSON"&gt;</a:t>
            </a:r>
          </a:p>
          <a:p>
            <a:pPr>
              <a:buNone/>
            </a:pPr>
            <a:r>
              <a:rPr lang="en-US" sz="1400" dirty="0">
                <a:solidFill>
                  <a:srgbClr val="FF0000"/>
                </a:solidFill>
              </a:rPr>
              <a:t>  &lt;</a:t>
            </a:r>
            <a:r>
              <a:rPr lang="en-US" sz="1400" dirty="0" err="1">
                <a:solidFill>
                  <a:srgbClr val="FF0000"/>
                </a:solidFill>
              </a:rPr>
              <a:t>cfhttpparam</a:t>
            </a:r>
            <a:r>
              <a:rPr lang="en-US" sz="1400" dirty="0">
                <a:solidFill>
                  <a:srgbClr val="FF0000"/>
                </a:solidFill>
              </a:rPr>
              <a:t> TYPE="header"</a:t>
            </a:r>
          </a:p>
          <a:p>
            <a:pPr>
              <a:buNone/>
            </a:pPr>
            <a:r>
              <a:rPr lang="en-US" sz="1400" dirty="0">
                <a:solidFill>
                  <a:srgbClr val="FF0000"/>
                </a:solidFill>
              </a:rPr>
              <a:t>                 name="</a:t>
            </a:r>
            <a:r>
              <a:rPr lang="en-US" sz="1400" dirty="0" err="1">
                <a:solidFill>
                  <a:srgbClr val="FF0000"/>
                </a:solidFill>
              </a:rPr>
              <a:t>api_key</a:t>
            </a:r>
            <a:r>
              <a:rPr lang="en-US" sz="1400" dirty="0">
                <a:solidFill>
                  <a:srgbClr val="FF0000"/>
                </a:solidFill>
              </a:rPr>
              <a:t>" value="5a860cb7cd17437385857a5a65c87e30"&gt;</a:t>
            </a:r>
          </a:p>
          <a:p>
            <a:pPr>
              <a:buNone/>
            </a:pPr>
            <a:r>
              <a:rPr lang="en-US" sz="1400" dirty="0"/>
              <a:t>  &lt;</a:t>
            </a:r>
            <a:r>
              <a:rPr lang="en-US" sz="1400" dirty="0" err="1"/>
              <a:t>cfhttpparam</a:t>
            </a:r>
            <a:r>
              <a:rPr lang="en-US" sz="1400" dirty="0"/>
              <a:t> TYPE="Body"</a:t>
            </a:r>
          </a:p>
          <a:p>
            <a:pPr>
              <a:buNone/>
            </a:pPr>
            <a:r>
              <a:rPr lang="en-US" sz="1400" dirty="0"/>
              <a:t>                 name="</a:t>
            </a:r>
            <a:r>
              <a:rPr lang="en-US" sz="1400" dirty="0" err="1"/>
              <a:t>structData</a:t>
            </a:r>
            <a:r>
              <a:rPr lang="en-US" sz="1400" dirty="0"/>
              <a:t>"</a:t>
            </a:r>
          </a:p>
          <a:p>
            <a:pPr>
              <a:buNone/>
            </a:pPr>
            <a:r>
              <a:rPr lang="en-US" sz="1400" dirty="0"/>
              <a:t>                 value="#</a:t>
            </a:r>
            <a:r>
              <a:rPr lang="en-US" sz="1400" dirty="0" err="1"/>
              <a:t>variables.dataString</a:t>
            </a:r>
            <a:r>
              <a:rPr lang="en-US" sz="1400" dirty="0"/>
              <a:t>#"&gt;</a:t>
            </a:r>
          </a:p>
          <a:p>
            <a:pPr>
              <a:buNone/>
            </a:pPr>
            <a:r>
              <a:rPr lang="en-US" sz="1400" dirty="0"/>
              <a:t>  &lt;/</a:t>
            </a:r>
            <a:r>
              <a:rPr lang="en-US" sz="1400" dirty="0" err="1"/>
              <a:t>cfhttp</a:t>
            </a:r>
            <a:r>
              <a:rPr lang="en-US" sz="1400" dirty="0"/>
              <a:t>&gt;</a:t>
            </a:r>
          </a:p>
          <a:p>
            <a:pPr>
              <a:buNone/>
            </a:pPr>
            <a:endParaRPr lang="en-US" sz="1400" dirty="0"/>
          </a:p>
          <a:p>
            <a:pPr>
              <a:buNone/>
            </a:pPr>
            <a:r>
              <a:rPr lang="en-US" sz="1400" dirty="0"/>
              <a:t>&lt;</a:t>
            </a:r>
            <a:r>
              <a:rPr lang="en-US" sz="1400" dirty="0" err="1"/>
              <a:t>cfdump</a:t>
            </a:r>
            <a:r>
              <a:rPr lang="en-US" sz="1400" dirty="0"/>
              <a:t> </a:t>
            </a:r>
            <a:r>
              <a:rPr lang="en-US" sz="1400" dirty="0" err="1"/>
              <a:t>var</a:t>
            </a:r>
            <a:r>
              <a:rPr lang="en-US" sz="1400" dirty="0"/>
              <a:t>="#</a:t>
            </a:r>
            <a:r>
              <a:rPr lang="en-US" sz="1400" dirty="0" err="1"/>
              <a:t>restResult</a:t>
            </a:r>
            <a:r>
              <a:rPr lang="en-US" sz="1400" dirty="0"/>
              <a:t>#"&gt;</a:t>
            </a:r>
          </a:p>
        </p:txBody>
      </p:sp>
      <p:sp>
        <p:nvSpPr>
          <p:cNvPr id="2" name="Title 1"/>
          <p:cNvSpPr>
            <a:spLocks noGrp="1"/>
          </p:cNvSpPr>
          <p:nvPr>
            <p:ph type="title"/>
          </p:nvPr>
        </p:nvSpPr>
        <p:spPr>
          <a:solidFill>
            <a:srgbClr val="FF0000"/>
          </a:solidFill>
        </p:spPr>
        <p:txBody>
          <a:bodyPr/>
          <a:lstStyle/>
          <a:p>
            <a:r>
              <a:rPr lang="en-US" dirty="0"/>
              <a:t>Compare Code</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42888" y="790575"/>
            <a:ext cx="8677275" cy="5400675"/>
          </a:xfrm>
        </p:spPr>
        <p:txBody>
          <a:bodyPr/>
          <a:lstStyle/>
          <a:p>
            <a:pPr>
              <a:buNone/>
            </a:pPr>
            <a:r>
              <a:rPr lang="en-US" sz="1400" dirty="0"/>
              <a:t> &lt;</a:t>
            </a:r>
            <a:r>
              <a:rPr lang="en-US" sz="1400" dirty="0" err="1"/>
              <a:t>cffunction</a:t>
            </a:r>
            <a:r>
              <a:rPr lang="en-US" sz="1400" dirty="0"/>
              <a:t> name="</a:t>
            </a:r>
            <a:r>
              <a:rPr lang="en-US" sz="1400" dirty="0" err="1"/>
              <a:t>addAuthor</a:t>
            </a:r>
            <a:r>
              <a:rPr lang="en-US" sz="1400" dirty="0"/>
              <a:t>" access="remote" </a:t>
            </a:r>
            <a:r>
              <a:rPr lang="en-US" sz="1400" dirty="0" err="1"/>
              <a:t>httpmethod</a:t>
            </a:r>
            <a:r>
              <a:rPr lang="en-US" sz="1400" dirty="0"/>
              <a:t>="POST" </a:t>
            </a:r>
            <a:r>
              <a:rPr lang="en-US" sz="1400" dirty="0" err="1"/>
              <a:t>returntype</a:t>
            </a:r>
            <a:r>
              <a:rPr lang="en-US" sz="1400" dirty="0"/>
              <a:t>="any" </a:t>
            </a:r>
            <a:r>
              <a:rPr lang="en-US" sz="1400" dirty="0" err="1"/>
              <a:t>restpath</a:t>
            </a:r>
            <a:r>
              <a:rPr lang="en-US" sz="1400" dirty="0"/>
              <a:t>="</a:t>
            </a:r>
            <a:r>
              <a:rPr lang="en-US" sz="1400" dirty="0" err="1"/>
              <a:t>authorAdd</a:t>
            </a:r>
            <a:r>
              <a:rPr lang="en-US" sz="1400" dirty="0"/>
              <a:t>"&gt;</a:t>
            </a:r>
          </a:p>
          <a:p>
            <a:pPr>
              <a:buNone/>
            </a:pPr>
            <a:r>
              <a:rPr lang="en-US" sz="1400" dirty="0"/>
              <a:t>	</a:t>
            </a:r>
            <a:r>
              <a:rPr lang="en-US" sz="1400" dirty="0">
                <a:solidFill>
                  <a:srgbClr val="FF0000"/>
                </a:solidFill>
              </a:rPr>
              <a:t>	&lt;</a:t>
            </a:r>
            <a:r>
              <a:rPr lang="en-US" sz="1400" dirty="0" err="1">
                <a:solidFill>
                  <a:srgbClr val="FF0000"/>
                </a:solidFill>
              </a:rPr>
              <a:t>cfargument</a:t>
            </a:r>
            <a:r>
              <a:rPr lang="en-US" sz="1400" dirty="0">
                <a:solidFill>
                  <a:srgbClr val="FF0000"/>
                </a:solidFill>
              </a:rPr>
              <a:t> name="</a:t>
            </a:r>
            <a:r>
              <a:rPr lang="en-US" sz="1400" dirty="0" err="1">
                <a:solidFill>
                  <a:srgbClr val="FF0000"/>
                </a:solidFill>
              </a:rPr>
              <a:t>firstname</a:t>
            </a:r>
            <a:r>
              <a:rPr lang="en-US" sz="1400" dirty="0">
                <a:solidFill>
                  <a:srgbClr val="FF0000"/>
                </a:solidFill>
              </a:rPr>
              <a:t>" required="true" </a:t>
            </a:r>
            <a:r>
              <a:rPr lang="en-US" sz="1400" dirty="0" err="1">
                <a:solidFill>
                  <a:srgbClr val="FF0000"/>
                </a:solidFill>
              </a:rPr>
              <a:t>restargsource</a:t>
            </a:r>
            <a:r>
              <a:rPr lang="en-US" sz="1400" dirty="0">
                <a:solidFill>
                  <a:srgbClr val="FF0000"/>
                </a:solidFill>
              </a:rPr>
              <a:t>="form" type="string"&gt;</a:t>
            </a:r>
          </a:p>
          <a:p>
            <a:pPr>
              <a:buNone/>
            </a:pPr>
            <a:r>
              <a:rPr lang="en-US" sz="1400" dirty="0">
                <a:solidFill>
                  <a:srgbClr val="FF0000"/>
                </a:solidFill>
              </a:rPr>
              <a:t>       &lt;</a:t>
            </a:r>
            <a:r>
              <a:rPr lang="en-US" sz="1400" dirty="0" err="1">
                <a:solidFill>
                  <a:srgbClr val="FF0000"/>
                </a:solidFill>
              </a:rPr>
              <a:t>cfargument</a:t>
            </a:r>
            <a:r>
              <a:rPr lang="en-US" sz="1400" dirty="0">
                <a:solidFill>
                  <a:srgbClr val="FF0000"/>
                </a:solidFill>
              </a:rPr>
              <a:t> name="</a:t>
            </a:r>
            <a:r>
              <a:rPr lang="en-US" sz="1400" dirty="0" err="1">
                <a:solidFill>
                  <a:srgbClr val="FF0000"/>
                </a:solidFill>
              </a:rPr>
              <a:t>lastname</a:t>
            </a:r>
            <a:r>
              <a:rPr lang="en-US" sz="1400" dirty="0">
                <a:solidFill>
                  <a:srgbClr val="FF0000"/>
                </a:solidFill>
              </a:rPr>
              <a:t>" required="true" </a:t>
            </a:r>
            <a:r>
              <a:rPr lang="en-US" sz="1400" dirty="0" err="1">
                <a:solidFill>
                  <a:srgbClr val="FF0000"/>
                </a:solidFill>
              </a:rPr>
              <a:t>restargsource</a:t>
            </a:r>
            <a:r>
              <a:rPr lang="en-US" sz="1400" dirty="0">
                <a:solidFill>
                  <a:srgbClr val="FF0000"/>
                </a:solidFill>
              </a:rPr>
              <a:t>="form" type="string"&gt;</a:t>
            </a:r>
          </a:p>
          <a:p>
            <a:pPr>
              <a:buNone/>
            </a:pPr>
            <a:r>
              <a:rPr lang="en-US" sz="1400" dirty="0">
                <a:solidFill>
                  <a:srgbClr val="FF0000"/>
                </a:solidFill>
              </a:rPr>
              <a:t>       &lt;</a:t>
            </a:r>
            <a:r>
              <a:rPr lang="en-US" sz="1400" dirty="0" err="1">
                <a:solidFill>
                  <a:srgbClr val="FF0000"/>
                </a:solidFill>
              </a:rPr>
              <a:t>cfargument</a:t>
            </a:r>
            <a:r>
              <a:rPr lang="en-US" sz="1400" dirty="0">
                <a:solidFill>
                  <a:srgbClr val="FF0000"/>
                </a:solidFill>
              </a:rPr>
              <a:t> name="</a:t>
            </a:r>
            <a:r>
              <a:rPr lang="en-US" sz="1400" dirty="0" err="1">
                <a:solidFill>
                  <a:srgbClr val="FF0000"/>
                </a:solidFill>
              </a:rPr>
              <a:t>isspotlight</a:t>
            </a:r>
            <a:r>
              <a:rPr lang="en-US" sz="1400" dirty="0">
                <a:solidFill>
                  <a:srgbClr val="FF0000"/>
                </a:solidFill>
              </a:rPr>
              <a:t>" required="false" default="N" </a:t>
            </a:r>
            <a:r>
              <a:rPr lang="en-US" sz="1400" dirty="0" err="1">
                <a:solidFill>
                  <a:srgbClr val="FF0000"/>
                </a:solidFill>
              </a:rPr>
              <a:t>restargsource</a:t>
            </a:r>
            <a:r>
              <a:rPr lang="en-US" sz="1400" dirty="0">
                <a:solidFill>
                  <a:srgbClr val="FF0000"/>
                </a:solidFill>
              </a:rPr>
              <a:t>="form" type="string"&gt;</a:t>
            </a:r>
          </a:p>
          <a:p>
            <a:pPr>
              <a:buNone/>
            </a:pPr>
            <a:r>
              <a:rPr lang="en-US" sz="1400" dirty="0">
                <a:solidFill>
                  <a:srgbClr val="FF0000"/>
                </a:solidFill>
              </a:rPr>
              <a:t>       &lt;</a:t>
            </a:r>
            <a:r>
              <a:rPr lang="en-US" sz="1400" dirty="0" err="1">
                <a:solidFill>
                  <a:srgbClr val="FF0000"/>
                </a:solidFill>
              </a:rPr>
              <a:t>cfargument</a:t>
            </a:r>
            <a:r>
              <a:rPr lang="en-US" sz="1400" dirty="0">
                <a:solidFill>
                  <a:srgbClr val="FF0000"/>
                </a:solidFill>
              </a:rPr>
              <a:t> name="bio" required="false" default="" </a:t>
            </a:r>
            <a:r>
              <a:rPr lang="en-US" sz="1400" dirty="0" err="1">
                <a:solidFill>
                  <a:srgbClr val="FF0000"/>
                </a:solidFill>
              </a:rPr>
              <a:t>restargsource</a:t>
            </a:r>
            <a:r>
              <a:rPr lang="en-US" sz="1400" dirty="0">
                <a:solidFill>
                  <a:srgbClr val="FF0000"/>
                </a:solidFill>
              </a:rPr>
              <a:t>="form" type="string"&gt;</a:t>
            </a:r>
          </a:p>
          <a:p>
            <a:pPr>
              <a:buNone/>
            </a:pPr>
            <a:endParaRPr lang="en-US" sz="1400" dirty="0"/>
          </a:p>
          <a:p>
            <a:pPr>
              <a:buNone/>
            </a:pPr>
            <a:r>
              <a:rPr lang="en-US" sz="1400" dirty="0"/>
              <a:t>		&lt;</a:t>
            </a:r>
            <a:r>
              <a:rPr lang="en-US" sz="1400" dirty="0" err="1"/>
              <a:t>cfquery</a:t>
            </a:r>
            <a:r>
              <a:rPr lang="en-US" sz="1400" dirty="0"/>
              <a:t> name="</a:t>
            </a:r>
            <a:r>
              <a:rPr lang="en-US" sz="1400" dirty="0" err="1"/>
              <a:t>qAddAuthor</a:t>
            </a:r>
            <a:r>
              <a:rPr lang="en-US" sz="1400" dirty="0"/>
              <a:t>" </a:t>
            </a:r>
            <a:r>
              <a:rPr lang="en-US" sz="1400" dirty="0" err="1"/>
              <a:t>datasource</a:t>
            </a:r>
            <a:r>
              <a:rPr lang="en-US" sz="1400" dirty="0"/>
              <a:t>="#</a:t>
            </a:r>
            <a:r>
              <a:rPr lang="en-US" sz="1400" dirty="0" err="1"/>
              <a:t>request.readDSN</a:t>
            </a:r>
            <a:r>
              <a:rPr lang="en-US" sz="1400" dirty="0"/>
              <a:t>#" result="</a:t>
            </a:r>
            <a:r>
              <a:rPr lang="en-US" sz="1400" dirty="0" err="1"/>
              <a:t>insertResults</a:t>
            </a:r>
            <a:r>
              <a:rPr lang="en-US" sz="1400" dirty="0"/>
              <a:t>"&gt;</a:t>
            </a:r>
          </a:p>
          <a:p>
            <a:pPr>
              <a:buNone/>
            </a:pPr>
            <a:r>
              <a:rPr lang="en-US" sz="1400" dirty="0"/>
              <a:t>               </a:t>
            </a:r>
            <a:r>
              <a:rPr lang="en-US" sz="1400" b="1" dirty="0"/>
              <a:t>insert into </a:t>
            </a:r>
            <a:r>
              <a:rPr lang="en-US" sz="1400" b="1" dirty="0" err="1"/>
              <a:t>app.authors</a:t>
            </a:r>
            <a:r>
              <a:rPr lang="en-US" sz="1400" b="1" dirty="0"/>
              <a:t> (</a:t>
            </a:r>
            <a:r>
              <a:rPr lang="en-US" sz="1400" b="1" dirty="0" err="1"/>
              <a:t>firstname</a:t>
            </a:r>
            <a:r>
              <a:rPr lang="en-US" sz="1400" b="1" dirty="0"/>
              <a:t>, </a:t>
            </a:r>
            <a:r>
              <a:rPr lang="en-US" sz="1400" b="1" dirty="0" err="1"/>
              <a:t>lastname,bio,isspotlight</a:t>
            </a:r>
            <a:r>
              <a:rPr lang="en-US" sz="1400" b="1" dirty="0"/>
              <a:t>)</a:t>
            </a:r>
          </a:p>
          <a:p>
            <a:pPr>
              <a:buNone/>
            </a:pPr>
            <a:r>
              <a:rPr lang="en-US" sz="1400" dirty="0"/>
              <a:t>               </a:t>
            </a:r>
            <a:r>
              <a:rPr lang="en-US" sz="1400" b="1" dirty="0"/>
              <a:t>values ('#trim(</a:t>
            </a:r>
            <a:r>
              <a:rPr lang="en-US" sz="1400" b="1" dirty="0" err="1"/>
              <a:t>arguments.firstname</a:t>
            </a:r>
            <a:r>
              <a:rPr lang="en-US" sz="1400" b="1" dirty="0"/>
              <a:t>)#', '#trim(</a:t>
            </a:r>
            <a:r>
              <a:rPr lang="en-US" sz="1400" b="1" dirty="0" err="1"/>
              <a:t>arguments.lastname</a:t>
            </a:r>
            <a:r>
              <a:rPr lang="en-US" sz="1400" b="1" dirty="0"/>
              <a:t>)#', '#trim(arguments.bio)#', '#</a:t>
            </a:r>
            <a:r>
              <a:rPr lang="en-US" sz="1400" b="1" dirty="0" err="1"/>
              <a:t>arguments.isspotlight</a:t>
            </a:r>
            <a:r>
              <a:rPr lang="en-US" sz="1400" b="1" dirty="0"/>
              <a:t>#')</a:t>
            </a:r>
          </a:p>
          <a:p>
            <a:pPr>
              <a:buNone/>
            </a:pPr>
            <a:r>
              <a:rPr lang="en-US" sz="1400" dirty="0"/>
              <a:t>          &lt;/</a:t>
            </a:r>
            <a:r>
              <a:rPr lang="en-US" sz="1400" dirty="0" err="1"/>
              <a:t>cfquery</a:t>
            </a:r>
            <a:r>
              <a:rPr lang="en-US" sz="1400" dirty="0"/>
              <a:t>&gt;</a:t>
            </a:r>
          </a:p>
          <a:p>
            <a:pPr>
              <a:buNone/>
            </a:pPr>
            <a:r>
              <a:rPr lang="en-US" sz="1400" dirty="0"/>
              <a:t>             </a:t>
            </a:r>
          </a:p>
          <a:p>
            <a:pPr>
              <a:buNone/>
            </a:pPr>
            <a:r>
              <a:rPr lang="en-US" sz="1400" dirty="0"/>
              <a:t>            &lt;</a:t>
            </a:r>
            <a:r>
              <a:rPr lang="en-US" sz="1400" dirty="0" err="1"/>
              <a:t>cfreturn</a:t>
            </a:r>
            <a:r>
              <a:rPr lang="en-US" sz="1400" dirty="0"/>
              <a:t> </a:t>
            </a:r>
            <a:r>
              <a:rPr lang="en-US" sz="1400" dirty="0" err="1"/>
              <a:t>insertResults</a:t>
            </a:r>
            <a:r>
              <a:rPr lang="en-US" sz="1400" dirty="0"/>
              <a:t>&gt;   </a:t>
            </a:r>
          </a:p>
          <a:p>
            <a:pPr>
              <a:buNone/>
            </a:pPr>
            <a:r>
              <a:rPr lang="en-US" sz="1400" dirty="0"/>
              <a:t>       &lt;/</a:t>
            </a:r>
            <a:r>
              <a:rPr lang="en-US" sz="1400" dirty="0" err="1"/>
              <a:t>cffunction</a:t>
            </a:r>
            <a:r>
              <a:rPr lang="en-US" sz="1400" dirty="0"/>
              <a:t>&gt;</a:t>
            </a:r>
          </a:p>
        </p:txBody>
      </p:sp>
      <p:sp>
        <p:nvSpPr>
          <p:cNvPr id="2" name="Title 1"/>
          <p:cNvSpPr>
            <a:spLocks noGrp="1"/>
          </p:cNvSpPr>
          <p:nvPr>
            <p:ph type="title"/>
          </p:nvPr>
        </p:nvSpPr>
        <p:spPr>
          <a:solidFill>
            <a:srgbClr val="FF0000"/>
          </a:solidFill>
        </p:spPr>
        <p:txBody>
          <a:bodyPr/>
          <a:lstStyle/>
          <a:p>
            <a:r>
              <a:rPr lang="en-US" dirty="0"/>
              <a:t>Compare Code</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2888" y="802433"/>
            <a:ext cx="8677275" cy="5355771"/>
          </a:xfrm>
        </p:spPr>
        <p:txBody>
          <a:bodyPr/>
          <a:lstStyle/>
          <a:p>
            <a:r>
              <a:rPr lang="en-US" sz="1600" dirty="0"/>
              <a:t>Soap Example</a:t>
            </a:r>
          </a:p>
          <a:p>
            <a:r>
              <a:rPr lang="en-US" sz="1600" dirty="0" err="1"/>
              <a:t>RESTful</a:t>
            </a:r>
            <a:r>
              <a:rPr lang="en-US" sz="1600" dirty="0"/>
              <a:t> Example</a:t>
            </a:r>
          </a:p>
          <a:p>
            <a:r>
              <a:rPr lang="en-US" sz="1600" dirty="0"/>
              <a:t>Our Challenge</a:t>
            </a:r>
          </a:p>
          <a:p>
            <a:r>
              <a:rPr lang="en-US" sz="1600" dirty="0"/>
              <a:t>Decisions We Faced</a:t>
            </a:r>
          </a:p>
          <a:p>
            <a:pPr lvl="1"/>
            <a:r>
              <a:rPr lang="en-US" sz="1600" dirty="0"/>
              <a:t>REST VS SOAP</a:t>
            </a:r>
          </a:p>
          <a:p>
            <a:pPr lvl="1"/>
            <a:r>
              <a:rPr lang="en-US" sz="1600" dirty="0"/>
              <a:t>Authentication</a:t>
            </a:r>
          </a:p>
          <a:p>
            <a:pPr lvl="1"/>
            <a:r>
              <a:rPr lang="en-US" sz="1600" dirty="0"/>
              <a:t>Tracking</a:t>
            </a:r>
          </a:p>
          <a:p>
            <a:r>
              <a:rPr lang="en-US" sz="1600" dirty="0"/>
              <a:t>Leveraging CF 2016 and the API Manager</a:t>
            </a:r>
          </a:p>
          <a:p>
            <a:pPr lvl="1"/>
            <a:r>
              <a:rPr lang="en-US" sz="1600" dirty="0"/>
              <a:t>Security</a:t>
            </a:r>
          </a:p>
          <a:p>
            <a:pPr lvl="1"/>
            <a:r>
              <a:rPr lang="en-US" sz="1600" dirty="0"/>
              <a:t>Testing</a:t>
            </a:r>
          </a:p>
          <a:p>
            <a:pPr lvl="1"/>
            <a:r>
              <a:rPr lang="en-US" sz="1600" dirty="0"/>
              <a:t>Swagger Docs</a:t>
            </a:r>
          </a:p>
          <a:p>
            <a:pPr lvl="1"/>
            <a:r>
              <a:rPr lang="en-US" sz="1600" dirty="0"/>
              <a:t>Dashboard (Tracking)</a:t>
            </a:r>
          </a:p>
          <a:p>
            <a:r>
              <a:rPr lang="en-US" sz="1600" dirty="0"/>
              <a:t>Application Demo</a:t>
            </a:r>
          </a:p>
          <a:p>
            <a:r>
              <a:rPr lang="en-US" sz="1600" dirty="0"/>
              <a:t>Questions</a:t>
            </a:r>
          </a:p>
          <a:p>
            <a:endParaRPr lang="en-US" dirty="0"/>
          </a:p>
          <a:p>
            <a:endParaRPr lang="en-US" dirty="0"/>
          </a:p>
        </p:txBody>
      </p:sp>
      <p:sp>
        <p:nvSpPr>
          <p:cNvPr id="3" name="Title 2"/>
          <p:cNvSpPr>
            <a:spLocks noGrp="1"/>
          </p:cNvSpPr>
          <p:nvPr>
            <p:ph type="title"/>
          </p:nvPr>
        </p:nvSpPr>
        <p:spPr>
          <a:solidFill>
            <a:srgbClr val="FF0000"/>
          </a:solidFill>
        </p:spPr>
        <p:txBody>
          <a:bodyPr/>
          <a:lstStyle/>
          <a:p>
            <a:r>
              <a:rPr lang="en-US" dirty="0"/>
              <a:t>Agenda</a:t>
            </a:r>
          </a:p>
        </p:txBody>
      </p:sp>
      <mc:AlternateContent xmlns:mc="http://schemas.openxmlformats.org/markup-compatibility/2006" xmlns:p14="http://schemas.microsoft.com/office/powerpoint/2010/main">
        <mc:Choice Requires="p14">
          <p:contentPart p14:bwMode="auto" r:id="rId3">
            <p14:nvContentPartPr>
              <p14:cNvPr id="10242" name="Ink 2"/>
              <p14:cNvContentPartPr>
                <a14:cpLocks xmlns:a14="http://schemas.microsoft.com/office/drawing/2010/main" noRot="1" noChangeAspect="1" noEditPoints="1" noChangeArrowheads="1" noChangeShapeType="1"/>
              </p14:cNvContentPartPr>
              <p14:nvPr/>
            </p14:nvContentPartPr>
            <p14:xfrm>
              <a:off x="152400" y="3787775"/>
              <a:ext cx="46038" cy="90488"/>
            </p14:xfrm>
          </p:contentPart>
        </mc:Choice>
        <mc:Fallback xmlns="">
          <p:pic>
            <p:nvPicPr>
              <p:cNvPr id="10242" name="Ink 2"/>
              <p:cNvPicPr>
                <a:picLocks noRot="1" noChangeAspect="1" noEditPoints="1" noChangeArrowheads="1" noChangeShapeType="1"/>
              </p:cNvPicPr>
              <p:nvPr/>
            </p:nvPicPr>
            <p:blipFill>
              <a:blip r:embed="rId4"/>
              <a:stretch>
                <a:fillRect/>
              </a:stretch>
            </p:blipFill>
            <p:spPr>
              <a:xfrm>
                <a:off x="143049" y="3778549"/>
                <a:ext cx="64741" cy="108940"/>
              </a:xfrm>
              <a:prstGeom prst="rect">
                <a:avLst/>
              </a:prstGeom>
            </p:spPr>
          </p:pic>
        </mc:Fallback>
      </mc:AlternateContent>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Grp="1" noChangeAspect="1" noChangeArrowheads="1"/>
          </p:cNvPicPr>
          <p:nvPr>
            <p:ph idx="1"/>
          </p:nvPr>
        </p:nvPicPr>
        <p:blipFill>
          <a:blip r:embed="rId2"/>
          <a:stretch>
            <a:fillRect/>
          </a:stretch>
        </p:blipFill>
        <p:spPr bwMode="auto">
          <a:xfrm>
            <a:off x="242888" y="1359018"/>
            <a:ext cx="8677275" cy="4246326"/>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Test API</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42888" y="790575"/>
            <a:ext cx="8677275" cy="5400675"/>
          </a:xfrm>
        </p:spPr>
        <p:txBody>
          <a:bodyPr/>
          <a:lstStyle/>
          <a:p>
            <a:pPr>
              <a:buNone/>
            </a:pPr>
            <a:r>
              <a:rPr lang="en-US" sz="1400" dirty="0"/>
              <a:t>&lt;</a:t>
            </a:r>
            <a:r>
              <a:rPr lang="en-US" sz="1400" dirty="0" err="1"/>
              <a:t>cfhttp</a:t>
            </a:r>
            <a:r>
              <a:rPr lang="en-US" sz="1400" dirty="0"/>
              <a:t> </a:t>
            </a:r>
            <a:r>
              <a:rPr lang="en-US" sz="1400" dirty="0" err="1"/>
              <a:t>url</a:t>
            </a:r>
            <a:r>
              <a:rPr lang="en-US" sz="1400" dirty="0"/>
              <a:t>="http://localhost:9100/rest2016/v1.0/authors2016A/authorAdd" result="</a:t>
            </a:r>
            <a:r>
              <a:rPr lang="en-US" sz="1400" dirty="0" err="1"/>
              <a:t>restResult</a:t>
            </a:r>
            <a:r>
              <a:rPr lang="en-US" sz="1400" dirty="0"/>
              <a:t>" method="post"&gt;</a:t>
            </a:r>
          </a:p>
          <a:p>
            <a:pPr>
              <a:buNone/>
            </a:pPr>
            <a:endParaRPr lang="en-US" sz="1400" dirty="0"/>
          </a:p>
          <a:p>
            <a:pPr>
              <a:buNone/>
            </a:pPr>
            <a:r>
              <a:rPr lang="en-US" sz="1400" dirty="0">
                <a:solidFill>
                  <a:srgbClr val="FF0000"/>
                </a:solidFill>
              </a:rPr>
              <a:t>  &lt;</a:t>
            </a:r>
            <a:r>
              <a:rPr lang="en-US" sz="1400" dirty="0" err="1">
                <a:solidFill>
                  <a:srgbClr val="FF0000"/>
                </a:solidFill>
              </a:rPr>
              <a:t>cfhttpparam</a:t>
            </a:r>
            <a:r>
              <a:rPr lang="en-US" sz="1400" dirty="0">
                <a:solidFill>
                  <a:srgbClr val="FF0000"/>
                </a:solidFill>
              </a:rPr>
              <a:t> TYPE="Header" name="content-type" value="application/x-www-form-</a:t>
            </a:r>
            <a:r>
              <a:rPr lang="en-US" sz="1400" dirty="0" err="1">
                <a:solidFill>
                  <a:srgbClr val="FF0000"/>
                </a:solidFill>
              </a:rPr>
              <a:t>urlencoded</a:t>
            </a:r>
            <a:r>
              <a:rPr lang="en-US" sz="1400" dirty="0">
                <a:solidFill>
                  <a:srgbClr val="FF0000"/>
                </a:solidFill>
              </a:rPr>
              <a:t>"&gt;</a:t>
            </a:r>
          </a:p>
          <a:p>
            <a:pPr>
              <a:buNone/>
            </a:pPr>
            <a:r>
              <a:rPr lang="en-US" sz="1400" dirty="0">
                <a:solidFill>
                  <a:srgbClr val="C00000"/>
                </a:solidFill>
              </a:rPr>
              <a:t>  </a:t>
            </a:r>
            <a:r>
              <a:rPr lang="en-US" sz="1400" dirty="0"/>
              <a:t>&lt;</a:t>
            </a:r>
            <a:r>
              <a:rPr lang="en-US" sz="1400" dirty="0" err="1"/>
              <a:t>cfhttpparam</a:t>
            </a:r>
            <a:r>
              <a:rPr lang="en-US" sz="1400" dirty="0"/>
              <a:t> TYPE="header" name="</a:t>
            </a:r>
            <a:r>
              <a:rPr lang="en-US" sz="1400" dirty="0" err="1"/>
              <a:t>api_key</a:t>
            </a:r>
            <a:r>
              <a:rPr lang="en-US" sz="1400" dirty="0"/>
              <a:t>" value="5a860cb7cd17437385857a5a65c87e30"&gt;</a:t>
            </a:r>
          </a:p>
          <a:p>
            <a:pPr>
              <a:buNone/>
            </a:pPr>
            <a:r>
              <a:rPr lang="en-US" sz="1400" dirty="0">
                <a:solidFill>
                  <a:srgbClr val="FF0000"/>
                </a:solidFill>
              </a:rPr>
              <a:t>  &lt;</a:t>
            </a:r>
            <a:r>
              <a:rPr lang="en-US" sz="1400" dirty="0" err="1">
                <a:solidFill>
                  <a:srgbClr val="FF0000"/>
                </a:solidFill>
              </a:rPr>
              <a:t>cfhttpparam</a:t>
            </a:r>
            <a:r>
              <a:rPr lang="en-US" sz="1400" dirty="0">
                <a:solidFill>
                  <a:srgbClr val="FF0000"/>
                </a:solidFill>
              </a:rPr>
              <a:t> TYPE="</a:t>
            </a:r>
            <a:r>
              <a:rPr lang="en-US" sz="1400" dirty="0" err="1">
                <a:solidFill>
                  <a:srgbClr val="FF0000"/>
                </a:solidFill>
              </a:rPr>
              <a:t>FormField</a:t>
            </a:r>
            <a:r>
              <a:rPr lang="en-US" sz="1400" dirty="0">
                <a:solidFill>
                  <a:srgbClr val="FF0000"/>
                </a:solidFill>
              </a:rPr>
              <a:t>" name="</a:t>
            </a:r>
            <a:r>
              <a:rPr lang="en-US" sz="1400" dirty="0" err="1">
                <a:solidFill>
                  <a:srgbClr val="FF0000"/>
                </a:solidFill>
              </a:rPr>
              <a:t>firstname</a:t>
            </a:r>
            <a:r>
              <a:rPr lang="en-US" sz="1400" dirty="0">
                <a:solidFill>
                  <a:srgbClr val="FF0000"/>
                </a:solidFill>
              </a:rPr>
              <a:t>"  value="Keen"&gt;</a:t>
            </a:r>
          </a:p>
          <a:p>
            <a:pPr>
              <a:buNone/>
            </a:pPr>
            <a:r>
              <a:rPr lang="en-US" sz="1400" dirty="0">
                <a:solidFill>
                  <a:srgbClr val="FF0000"/>
                </a:solidFill>
              </a:rPr>
              <a:t>  &lt;</a:t>
            </a:r>
            <a:r>
              <a:rPr lang="en-US" sz="1400" dirty="0" err="1">
                <a:solidFill>
                  <a:srgbClr val="FF0000"/>
                </a:solidFill>
              </a:rPr>
              <a:t>cfhttpparam</a:t>
            </a:r>
            <a:r>
              <a:rPr lang="en-US" sz="1400" dirty="0">
                <a:solidFill>
                  <a:srgbClr val="FF0000"/>
                </a:solidFill>
              </a:rPr>
              <a:t> TYPE="</a:t>
            </a:r>
            <a:r>
              <a:rPr lang="en-US" sz="1400" dirty="0" err="1">
                <a:solidFill>
                  <a:srgbClr val="FF0000"/>
                </a:solidFill>
              </a:rPr>
              <a:t>FormField</a:t>
            </a:r>
            <a:r>
              <a:rPr lang="en-US" sz="1400" dirty="0">
                <a:solidFill>
                  <a:srgbClr val="FF0000"/>
                </a:solidFill>
              </a:rPr>
              <a:t>" name="</a:t>
            </a:r>
            <a:r>
              <a:rPr lang="en-US" sz="1400" dirty="0" err="1">
                <a:solidFill>
                  <a:srgbClr val="FF0000"/>
                </a:solidFill>
              </a:rPr>
              <a:t>lastname</a:t>
            </a:r>
            <a:r>
              <a:rPr lang="en-US" sz="1400" dirty="0">
                <a:solidFill>
                  <a:srgbClr val="FF0000"/>
                </a:solidFill>
              </a:rPr>
              <a:t>"  value="Haynes"&gt;</a:t>
            </a:r>
          </a:p>
          <a:p>
            <a:pPr>
              <a:buNone/>
            </a:pPr>
            <a:r>
              <a:rPr lang="en-US" sz="1400" dirty="0">
                <a:solidFill>
                  <a:srgbClr val="FF0000"/>
                </a:solidFill>
              </a:rPr>
              <a:t>  &lt;</a:t>
            </a:r>
            <a:r>
              <a:rPr lang="en-US" sz="1400" dirty="0" err="1">
                <a:solidFill>
                  <a:srgbClr val="FF0000"/>
                </a:solidFill>
              </a:rPr>
              <a:t>cfhttpparam</a:t>
            </a:r>
            <a:r>
              <a:rPr lang="en-US" sz="1400" dirty="0">
                <a:solidFill>
                  <a:srgbClr val="FF0000"/>
                </a:solidFill>
              </a:rPr>
              <a:t> TYPE="</a:t>
            </a:r>
            <a:r>
              <a:rPr lang="en-US" sz="1400" dirty="0" err="1">
                <a:solidFill>
                  <a:srgbClr val="FF0000"/>
                </a:solidFill>
              </a:rPr>
              <a:t>FormField</a:t>
            </a:r>
            <a:r>
              <a:rPr lang="en-US" sz="1400" dirty="0">
                <a:solidFill>
                  <a:srgbClr val="FF0000"/>
                </a:solidFill>
              </a:rPr>
              <a:t>" name="</a:t>
            </a:r>
            <a:r>
              <a:rPr lang="en-US" sz="1400" dirty="0" err="1">
                <a:solidFill>
                  <a:srgbClr val="FF0000"/>
                </a:solidFill>
              </a:rPr>
              <a:t>isspotlight</a:t>
            </a:r>
            <a:r>
              <a:rPr lang="en-US" sz="1400" dirty="0">
                <a:solidFill>
                  <a:srgbClr val="FF0000"/>
                </a:solidFill>
              </a:rPr>
              <a:t>" value="Y"&gt;</a:t>
            </a:r>
          </a:p>
          <a:p>
            <a:pPr>
              <a:buNone/>
            </a:pPr>
            <a:r>
              <a:rPr lang="en-US" sz="1400" dirty="0">
                <a:solidFill>
                  <a:srgbClr val="FF0000"/>
                </a:solidFill>
              </a:rPr>
              <a:t>  &lt;</a:t>
            </a:r>
            <a:r>
              <a:rPr lang="en-US" sz="1400" dirty="0" err="1">
                <a:solidFill>
                  <a:srgbClr val="FF0000"/>
                </a:solidFill>
              </a:rPr>
              <a:t>cfhttpparam</a:t>
            </a:r>
            <a:r>
              <a:rPr lang="en-US" sz="1400" dirty="0">
                <a:solidFill>
                  <a:srgbClr val="FF0000"/>
                </a:solidFill>
              </a:rPr>
              <a:t> TYPE="</a:t>
            </a:r>
            <a:r>
              <a:rPr lang="en-US" sz="1400" dirty="0" err="1">
                <a:solidFill>
                  <a:srgbClr val="FF0000"/>
                </a:solidFill>
              </a:rPr>
              <a:t>FormField</a:t>
            </a:r>
            <a:r>
              <a:rPr lang="en-US" sz="1400" dirty="0">
                <a:solidFill>
                  <a:srgbClr val="FF0000"/>
                </a:solidFill>
              </a:rPr>
              <a:t>" name="bio"  value="A retired United States Marine, Keen grew up in West Virginia.  When not coding he can be found riding his Harley"&gt;</a:t>
            </a:r>
          </a:p>
          <a:p>
            <a:pPr>
              <a:buNone/>
            </a:pPr>
            <a:endParaRPr lang="en-US" sz="1400" dirty="0"/>
          </a:p>
          <a:p>
            <a:pPr>
              <a:buNone/>
            </a:pPr>
            <a:r>
              <a:rPr lang="en-US" sz="1400" dirty="0"/>
              <a:t>&lt;/</a:t>
            </a:r>
            <a:r>
              <a:rPr lang="en-US" sz="1400" dirty="0" err="1"/>
              <a:t>cfhttp</a:t>
            </a:r>
            <a:r>
              <a:rPr lang="en-US" sz="1400" dirty="0"/>
              <a:t>&gt;</a:t>
            </a:r>
          </a:p>
          <a:p>
            <a:pPr>
              <a:buNone/>
            </a:pPr>
            <a:endParaRPr lang="en-US" sz="1400" dirty="0"/>
          </a:p>
          <a:p>
            <a:pPr>
              <a:buNone/>
            </a:pPr>
            <a:r>
              <a:rPr lang="en-US" sz="1400" dirty="0"/>
              <a:t>&lt;</a:t>
            </a:r>
            <a:r>
              <a:rPr lang="en-US" sz="1400" dirty="0" err="1"/>
              <a:t>cfdump</a:t>
            </a:r>
            <a:r>
              <a:rPr lang="en-US" sz="1400" dirty="0"/>
              <a:t> </a:t>
            </a:r>
            <a:r>
              <a:rPr lang="en-US" sz="1400" dirty="0" err="1"/>
              <a:t>var</a:t>
            </a:r>
            <a:r>
              <a:rPr lang="en-US" sz="1400" dirty="0"/>
              <a:t>="#</a:t>
            </a:r>
            <a:r>
              <a:rPr lang="en-US" sz="1400" dirty="0" err="1"/>
              <a:t>restResult</a:t>
            </a:r>
            <a:r>
              <a:rPr lang="en-US" sz="1400" dirty="0"/>
              <a:t>#"&gt;</a:t>
            </a:r>
          </a:p>
        </p:txBody>
      </p:sp>
      <p:sp>
        <p:nvSpPr>
          <p:cNvPr id="2" name="Title 1"/>
          <p:cNvSpPr>
            <a:spLocks noGrp="1"/>
          </p:cNvSpPr>
          <p:nvPr>
            <p:ph type="title"/>
          </p:nvPr>
        </p:nvSpPr>
        <p:spPr>
          <a:solidFill>
            <a:srgbClr val="FF0000"/>
          </a:solidFill>
        </p:spPr>
        <p:txBody>
          <a:bodyPr/>
          <a:lstStyle/>
          <a:p>
            <a:r>
              <a:rPr lang="en-US" dirty="0"/>
              <a:t>Compare Code</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Grp="1" noChangeAspect="1" noChangeArrowheads="1"/>
          </p:cNvPicPr>
          <p:nvPr>
            <p:ph sz="half" idx="1"/>
          </p:nvPr>
        </p:nvPicPr>
        <p:blipFill>
          <a:blip r:embed="rId2"/>
          <a:stretch>
            <a:fillRect/>
          </a:stretch>
        </p:blipFill>
        <p:spPr bwMode="auto">
          <a:xfrm>
            <a:off x="104588" y="1035479"/>
            <a:ext cx="9039412" cy="3984195"/>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Generating Swagger Docs – Application.cfc</a:t>
            </a:r>
          </a:p>
        </p:txBody>
      </p:sp>
      <p:sp>
        <p:nvSpPr>
          <p:cNvPr id="6" name="Content Placeholder 5"/>
          <p:cNvSpPr>
            <a:spLocks noGrp="1"/>
          </p:cNvSpPr>
          <p:nvPr>
            <p:ph sz="half" idx="10"/>
          </p:nvPr>
        </p:nvSpPr>
        <p:spPr>
          <a:xfrm>
            <a:off x="1466851" y="5410200"/>
            <a:ext cx="6238874" cy="495300"/>
          </a:xfrm>
        </p:spPr>
        <p:txBody>
          <a:bodyPr/>
          <a:lstStyle/>
          <a:p>
            <a:pPr>
              <a:buNone/>
            </a:pPr>
            <a:r>
              <a:rPr lang="en-US" sz="1800" dirty="0">
                <a:hlinkClick r:id="rId3"/>
              </a:rPr>
              <a:t>API Manager Help / Generating Swagger documents </a:t>
            </a:r>
            <a:endParaRPr lang="en-US" sz="1800" dirty="0"/>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Generating Swagger Docs – Resource Listing</a:t>
            </a:r>
          </a:p>
        </p:txBody>
      </p:sp>
      <p:pic>
        <p:nvPicPr>
          <p:cNvPr id="32771" name="Picture 3"/>
          <p:cNvPicPr>
            <a:picLocks noGrp="1" noChangeAspect="1" noChangeArrowheads="1"/>
          </p:cNvPicPr>
          <p:nvPr>
            <p:ph idx="1"/>
          </p:nvPr>
        </p:nvPicPr>
        <p:blipFill>
          <a:blip r:embed="rId2"/>
          <a:srcRect/>
          <a:stretch>
            <a:fillRect/>
          </a:stretch>
        </p:blipFill>
        <p:spPr bwMode="auto">
          <a:xfrm>
            <a:off x="242888" y="1604536"/>
            <a:ext cx="8677275" cy="3755291"/>
          </a:xfrm>
          <a:prstGeom prst="rect">
            <a:avLst/>
          </a:prstGeom>
          <a:noFill/>
          <a:ln w="9525">
            <a:noFill/>
            <a:miter lim="800000"/>
            <a:headEnd/>
            <a:tailEnd/>
          </a:ln>
          <a:effectLst/>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Generating Swagger Docs – API Declaration</a:t>
            </a:r>
          </a:p>
        </p:txBody>
      </p:sp>
      <p:pic>
        <p:nvPicPr>
          <p:cNvPr id="33794" name="Picture 2"/>
          <p:cNvPicPr>
            <a:picLocks noGrp="1" noChangeAspect="1" noChangeArrowheads="1"/>
          </p:cNvPicPr>
          <p:nvPr>
            <p:ph idx="1"/>
          </p:nvPr>
        </p:nvPicPr>
        <p:blipFill>
          <a:blip r:embed="rId2"/>
          <a:srcRect/>
          <a:stretch>
            <a:fillRect/>
          </a:stretch>
        </p:blipFill>
        <p:spPr bwMode="auto">
          <a:xfrm>
            <a:off x="1685925" y="876301"/>
            <a:ext cx="6123171" cy="5253832"/>
          </a:xfrm>
          <a:prstGeom prst="rect">
            <a:avLst/>
          </a:prstGeom>
          <a:noFill/>
          <a:ln w="9525">
            <a:noFill/>
            <a:miter lim="800000"/>
            <a:headEnd/>
            <a:tailEnd/>
          </a:ln>
          <a:effectLst/>
        </p:spPr>
      </p:pic>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Swagger UI – Calling API Declaration</a:t>
            </a:r>
          </a:p>
        </p:txBody>
      </p:sp>
      <p:pic>
        <p:nvPicPr>
          <p:cNvPr id="34818" name="Picture 2"/>
          <p:cNvPicPr>
            <a:picLocks noGrp="1" noChangeAspect="1" noChangeArrowheads="1"/>
          </p:cNvPicPr>
          <p:nvPr>
            <p:ph idx="1"/>
          </p:nvPr>
        </p:nvPicPr>
        <p:blipFill>
          <a:blip r:embed="rId2"/>
          <a:srcRect/>
          <a:stretch>
            <a:fillRect/>
          </a:stretch>
        </p:blipFill>
        <p:spPr bwMode="auto">
          <a:xfrm>
            <a:off x="242888" y="1774128"/>
            <a:ext cx="8677275" cy="3416106"/>
          </a:xfrm>
          <a:prstGeom prst="rect">
            <a:avLst/>
          </a:prstGeom>
          <a:noFill/>
          <a:ln w="9525">
            <a:noFill/>
            <a:miter lim="800000"/>
            <a:headEnd/>
            <a:tailEnd/>
          </a:ln>
          <a:effectLst/>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noChangeArrowheads="1"/>
          </p:cNvPicPr>
          <p:nvPr>
            <p:ph idx="1"/>
          </p:nvPr>
        </p:nvPicPr>
        <p:blipFill>
          <a:blip r:embed="rId2"/>
          <a:stretch>
            <a:fillRect/>
          </a:stretch>
        </p:blipFill>
        <p:spPr bwMode="auto">
          <a:xfrm>
            <a:off x="242888" y="1179860"/>
            <a:ext cx="8677275" cy="4604643"/>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Analytics Dashboard</a:t>
            </a: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2"/>
          <a:stretch>
            <a:fillRect/>
          </a:stretch>
        </p:blipFill>
        <p:spPr bwMode="auto">
          <a:xfrm>
            <a:off x="242888" y="1114814"/>
            <a:ext cx="8677275" cy="4734734"/>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Analytics Dashboard - Home</a:t>
            </a: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Grp="1" noChangeAspect="1" noChangeArrowheads="1"/>
          </p:cNvPicPr>
          <p:nvPr>
            <p:ph idx="1"/>
          </p:nvPr>
        </p:nvPicPr>
        <p:blipFill>
          <a:blip r:embed="rId2"/>
          <a:stretch>
            <a:fillRect/>
          </a:stretch>
        </p:blipFill>
        <p:spPr bwMode="auto">
          <a:xfrm>
            <a:off x="242888" y="1222096"/>
            <a:ext cx="8677275" cy="4520170"/>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Analytics Dashboard – Setting Time Frame</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Grp="1" noChangeAspect="1" noChangeArrowheads="1"/>
          </p:cNvPicPr>
          <p:nvPr>
            <p:ph idx="1"/>
          </p:nvPr>
        </p:nvPicPr>
        <p:blipFill>
          <a:blip r:embed="rId2"/>
          <a:stretch>
            <a:fillRect/>
          </a:stretch>
        </p:blipFill>
        <p:spPr bwMode="auto">
          <a:xfrm>
            <a:off x="242888" y="1170687"/>
            <a:ext cx="8677275" cy="4622988"/>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Analytics Dashboard - Errors</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None/>
            </a:pPr>
            <a:r>
              <a:rPr lang="fr-FR" sz="1600" dirty="0">
                <a:latin typeface="Arial" pitchFamily="34" charset="0"/>
                <a:cs typeface="Arial" pitchFamily="34" charset="0"/>
              </a:rPr>
              <a:t>&lt;</a:t>
            </a:r>
            <a:r>
              <a:rPr lang="fr-FR" sz="1600" dirty="0" err="1">
                <a:latin typeface="Arial" pitchFamily="34" charset="0"/>
                <a:cs typeface="Arial" pitchFamily="34" charset="0"/>
              </a:rPr>
              <a:t>cfcomponent</a:t>
            </a:r>
            <a:r>
              <a:rPr lang="fr-FR" sz="1600" dirty="0">
                <a:latin typeface="Arial" pitchFamily="34" charset="0"/>
                <a:cs typeface="Arial" pitchFamily="34" charset="0"/>
              </a:rPr>
              <a:t> output="false" style="document"&gt;</a:t>
            </a:r>
            <a:r>
              <a:rPr lang="en-US" sz="1600" dirty="0">
                <a:latin typeface="Arial" pitchFamily="34" charset="0"/>
                <a:cs typeface="Arial" pitchFamily="34" charset="0"/>
              </a:rPr>
              <a:t>	</a:t>
            </a:r>
          </a:p>
          <a:p>
            <a:pPr>
              <a:buNone/>
            </a:pPr>
            <a:r>
              <a:rPr lang="en-US" sz="1600" dirty="0">
                <a:latin typeface="Arial" pitchFamily="34" charset="0"/>
                <a:cs typeface="Arial" pitchFamily="34" charset="0"/>
              </a:rPr>
              <a:t>	&lt;</a:t>
            </a:r>
            <a:r>
              <a:rPr lang="en-US" sz="1600" dirty="0" err="1">
                <a:latin typeface="Arial" pitchFamily="34" charset="0"/>
                <a:cs typeface="Arial" pitchFamily="34" charset="0"/>
              </a:rPr>
              <a:t>cffunction</a:t>
            </a:r>
            <a:r>
              <a:rPr lang="en-US" sz="1600" dirty="0">
                <a:latin typeface="Arial" pitchFamily="34" charset="0"/>
                <a:cs typeface="Arial" pitchFamily="34" charset="0"/>
              </a:rPr>
              <a:t> name="</a:t>
            </a:r>
            <a:r>
              <a:rPr lang="en-US" sz="1600" dirty="0"/>
              <a:t> </a:t>
            </a:r>
            <a:r>
              <a:rPr lang="en-US" sz="1600" dirty="0" err="1"/>
              <a:t>getAuthorDetails</a:t>
            </a:r>
            <a:r>
              <a:rPr lang="en-US" sz="1600" dirty="0"/>
              <a:t> </a:t>
            </a:r>
            <a:r>
              <a:rPr lang="en-US" sz="1600" dirty="0">
                <a:latin typeface="Arial" pitchFamily="34" charset="0"/>
                <a:cs typeface="Arial" pitchFamily="34" charset="0"/>
              </a:rPr>
              <a:t>"  access="remote" output="no" </a:t>
            </a:r>
            <a:r>
              <a:rPr lang="en-US" sz="1600" dirty="0" err="1">
                <a:latin typeface="Arial" pitchFamily="34" charset="0"/>
                <a:cs typeface="Arial" pitchFamily="34" charset="0"/>
              </a:rPr>
              <a:t>returntype</a:t>
            </a:r>
            <a:r>
              <a:rPr lang="en-US" sz="1600" dirty="0">
                <a:latin typeface="Arial" pitchFamily="34" charset="0"/>
                <a:cs typeface="Arial" pitchFamily="34" charset="0"/>
              </a:rPr>
              <a:t>="</a:t>
            </a:r>
            <a:r>
              <a:rPr lang="en-US" sz="1600" dirty="0"/>
              <a:t> query</a:t>
            </a:r>
            <a:r>
              <a:rPr lang="en-US" sz="1600" dirty="0">
                <a:latin typeface="Arial" pitchFamily="34" charset="0"/>
                <a:cs typeface="Arial" pitchFamily="34" charset="0"/>
              </a:rPr>
              <a:t>” hint=“returns author details”&gt;</a:t>
            </a:r>
          </a:p>
          <a:p>
            <a:pPr>
              <a:buNone/>
            </a:pPr>
            <a:endParaRPr lang="en-US" sz="1600" dirty="0">
              <a:latin typeface="Arial" pitchFamily="34" charset="0"/>
              <a:cs typeface="Arial" pitchFamily="34" charset="0"/>
            </a:endParaRPr>
          </a:p>
          <a:p>
            <a:pPr lvl="1">
              <a:buNone/>
            </a:pPr>
            <a:r>
              <a:rPr lang="en-US" sz="1600" dirty="0"/>
              <a:t>		</a:t>
            </a:r>
            <a:r>
              <a:rPr lang="en-US" sz="1600" dirty="0">
                <a:solidFill>
                  <a:srgbClr val="FF0000"/>
                </a:solidFill>
              </a:rPr>
              <a:t>&lt;</a:t>
            </a:r>
            <a:r>
              <a:rPr lang="en-US" sz="1600" dirty="0" err="1">
                <a:solidFill>
                  <a:srgbClr val="FF0000"/>
                </a:solidFill>
              </a:rPr>
              <a:t>cfargument</a:t>
            </a:r>
            <a:r>
              <a:rPr lang="en-US" sz="1600" dirty="0">
                <a:solidFill>
                  <a:srgbClr val="FF0000"/>
                </a:solidFill>
              </a:rPr>
              <a:t> name="</a:t>
            </a:r>
            <a:r>
              <a:rPr lang="en-US" sz="1600" dirty="0" err="1">
                <a:solidFill>
                  <a:srgbClr val="FF0000"/>
                </a:solidFill>
              </a:rPr>
              <a:t>authorid</a:t>
            </a:r>
            <a:r>
              <a:rPr lang="en-US" sz="1600" dirty="0">
                <a:solidFill>
                  <a:srgbClr val="FF0000"/>
                </a:solidFill>
              </a:rPr>
              <a:t>" required=“false" default=“0” type=“numeric”&gt;</a:t>
            </a:r>
          </a:p>
          <a:p>
            <a:pPr lvl="1">
              <a:buNone/>
            </a:pPr>
            <a:endParaRPr lang="en-US" sz="1600" dirty="0"/>
          </a:p>
          <a:p>
            <a:pPr lvl="1">
              <a:buNone/>
            </a:pPr>
            <a:r>
              <a:rPr lang="en-US" sz="1600" dirty="0"/>
              <a:t>		&lt;</a:t>
            </a:r>
            <a:r>
              <a:rPr lang="en-US" sz="1600" dirty="0" err="1"/>
              <a:t>cfquery</a:t>
            </a:r>
            <a:r>
              <a:rPr lang="en-US" sz="1600" dirty="0"/>
              <a:t> name="</a:t>
            </a:r>
            <a:r>
              <a:rPr lang="en-US" sz="1600" dirty="0" err="1"/>
              <a:t>qAuthorDetails</a:t>
            </a:r>
            <a:r>
              <a:rPr lang="en-US" sz="1600" dirty="0"/>
              <a:t>" </a:t>
            </a:r>
            <a:r>
              <a:rPr lang="en-US" sz="1600" dirty="0" err="1"/>
              <a:t>datasource</a:t>
            </a:r>
            <a:r>
              <a:rPr lang="en-US" sz="1600" dirty="0"/>
              <a:t>="#</a:t>
            </a:r>
            <a:r>
              <a:rPr lang="en-US" sz="1600" dirty="0" err="1"/>
              <a:t>request.readDSN</a:t>
            </a:r>
            <a:r>
              <a:rPr lang="en-US" sz="1600" dirty="0"/>
              <a:t>#"&gt;</a:t>
            </a:r>
          </a:p>
          <a:p>
            <a:pPr lvl="1">
              <a:buNone/>
            </a:pPr>
            <a:r>
              <a:rPr lang="en-US" sz="1600" b="1" dirty="0"/>
              <a:t>			</a:t>
            </a:r>
            <a:r>
              <a:rPr lang="en-US" sz="1600" dirty="0"/>
              <a:t>select * from </a:t>
            </a:r>
            <a:r>
              <a:rPr lang="en-US" sz="1600" dirty="0" err="1"/>
              <a:t>app.authors</a:t>
            </a:r>
            <a:endParaRPr lang="en-US" sz="1600" dirty="0"/>
          </a:p>
          <a:p>
            <a:pPr lvl="1">
              <a:buNone/>
            </a:pPr>
            <a:r>
              <a:rPr lang="en-US" sz="1600" dirty="0"/>
              <a:t>			&lt;</a:t>
            </a:r>
            <a:r>
              <a:rPr lang="en-US" sz="1600" dirty="0" err="1"/>
              <a:t>cfif</a:t>
            </a:r>
            <a:r>
              <a:rPr lang="en-US" sz="1600" dirty="0"/>
              <a:t> </a:t>
            </a:r>
            <a:r>
              <a:rPr lang="en-US" sz="1600" dirty="0" err="1"/>
              <a:t>arguments.authorid</a:t>
            </a:r>
            <a:r>
              <a:rPr lang="en-US" sz="1600" dirty="0"/>
              <a:t>&gt;</a:t>
            </a:r>
          </a:p>
          <a:p>
            <a:pPr lvl="1">
              <a:buNone/>
            </a:pPr>
            <a:r>
              <a:rPr lang="en-US" sz="1600" dirty="0"/>
              <a:t>				where </a:t>
            </a:r>
            <a:r>
              <a:rPr lang="en-US" sz="1600" dirty="0" err="1"/>
              <a:t>authorid</a:t>
            </a:r>
            <a:r>
              <a:rPr lang="en-US" sz="1600" dirty="0"/>
              <a:t> = #</a:t>
            </a:r>
            <a:r>
              <a:rPr lang="en-US" sz="1600" dirty="0" err="1"/>
              <a:t>arguments.authorid</a:t>
            </a:r>
            <a:r>
              <a:rPr lang="en-US" sz="1600" dirty="0"/>
              <a:t>#</a:t>
            </a:r>
          </a:p>
          <a:p>
            <a:pPr lvl="1">
              <a:buNone/>
            </a:pPr>
            <a:r>
              <a:rPr lang="en-US" sz="1600" dirty="0"/>
              <a:t>			&lt;/</a:t>
            </a:r>
            <a:r>
              <a:rPr lang="en-US" sz="1600" dirty="0" err="1"/>
              <a:t>cfif</a:t>
            </a:r>
            <a:r>
              <a:rPr lang="en-US" sz="1600" dirty="0"/>
              <a:t>&gt;</a:t>
            </a:r>
          </a:p>
          <a:p>
            <a:pPr lvl="1">
              <a:buNone/>
            </a:pPr>
            <a:r>
              <a:rPr lang="en-US" sz="1600" dirty="0"/>
              <a:t>   	 &lt;/</a:t>
            </a:r>
            <a:r>
              <a:rPr lang="en-US" sz="1600" dirty="0" err="1"/>
              <a:t>cfquery</a:t>
            </a:r>
            <a:r>
              <a:rPr lang="en-US" sz="1600" dirty="0"/>
              <a:t>&gt;</a:t>
            </a:r>
          </a:p>
          <a:p>
            <a:pPr lvl="1">
              <a:buNone/>
            </a:pPr>
            <a:r>
              <a:rPr lang="en-US" sz="1600" dirty="0"/>
              <a:t>		&lt;</a:t>
            </a:r>
            <a:r>
              <a:rPr lang="en-US" sz="1600" dirty="0" err="1"/>
              <a:t>cfreturn</a:t>
            </a:r>
            <a:r>
              <a:rPr lang="en-US" sz="1600" dirty="0"/>
              <a:t> </a:t>
            </a:r>
            <a:r>
              <a:rPr lang="en-US" sz="1600" dirty="0" err="1"/>
              <a:t>qAuthorDetails</a:t>
            </a:r>
            <a:r>
              <a:rPr lang="en-US" sz="1600" dirty="0"/>
              <a:t>&gt; </a:t>
            </a:r>
          </a:p>
          <a:p>
            <a:pPr lvl="1">
              <a:buNone/>
            </a:pPr>
            <a:r>
              <a:rPr lang="en-US" sz="1600" dirty="0"/>
              <a:t>	&lt;/</a:t>
            </a:r>
            <a:r>
              <a:rPr lang="en-US" sz="1600" dirty="0" err="1"/>
              <a:t>cffunction</a:t>
            </a:r>
            <a:r>
              <a:rPr lang="en-US" sz="1600" dirty="0"/>
              <a:t>&gt;</a:t>
            </a:r>
          </a:p>
          <a:p>
            <a:pPr>
              <a:buNone/>
            </a:pPr>
            <a:r>
              <a:rPr lang="en-US" sz="1600" dirty="0">
                <a:latin typeface="Arial" pitchFamily="34" charset="0"/>
                <a:cs typeface="Arial" pitchFamily="34" charset="0"/>
              </a:rPr>
              <a:t>&lt;/</a:t>
            </a:r>
            <a:r>
              <a:rPr lang="en-US" sz="1600" dirty="0" err="1">
                <a:latin typeface="Arial" pitchFamily="34" charset="0"/>
                <a:cs typeface="Arial" pitchFamily="34" charset="0"/>
              </a:rPr>
              <a:t>cfcomponent</a:t>
            </a:r>
            <a:r>
              <a:rPr lang="en-US" sz="1600" dirty="0">
                <a:latin typeface="Arial" pitchFamily="34" charset="0"/>
                <a:cs typeface="Arial" pitchFamily="34" charset="0"/>
              </a:rPr>
              <a:t>&gt;</a:t>
            </a:r>
          </a:p>
        </p:txBody>
      </p:sp>
      <p:sp>
        <p:nvSpPr>
          <p:cNvPr id="2" name="Title 1"/>
          <p:cNvSpPr>
            <a:spLocks noGrp="1"/>
          </p:cNvSpPr>
          <p:nvPr>
            <p:ph type="title"/>
          </p:nvPr>
        </p:nvSpPr>
        <p:spPr>
          <a:solidFill>
            <a:srgbClr val="FF0000"/>
          </a:solidFill>
        </p:spPr>
        <p:txBody>
          <a:bodyPr/>
          <a:lstStyle/>
          <a:p>
            <a:r>
              <a:rPr lang="en-US" dirty="0"/>
              <a:t>Basic SOAP</a:t>
            </a: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lgn="ctr">
              <a:buNone/>
            </a:pPr>
            <a:r>
              <a:rPr lang="en-US" sz="1400" dirty="0"/>
              <a:t>REST RESOURCES</a:t>
            </a:r>
            <a:endParaRPr lang="en-US" sz="1400" dirty="0">
              <a:hlinkClick r:id="rId3"/>
            </a:endParaRPr>
          </a:p>
          <a:p>
            <a:pPr>
              <a:buNone/>
            </a:pPr>
            <a:r>
              <a:rPr lang="en-US" sz="1400" dirty="0">
                <a:hlinkClick r:id="rId3"/>
              </a:rPr>
              <a:t>Getting started with </a:t>
            </a:r>
            <a:r>
              <a:rPr lang="en-US" sz="1400" dirty="0" err="1">
                <a:hlinkClick r:id="rId3"/>
              </a:rPr>
              <a:t>RESTful</a:t>
            </a:r>
            <a:r>
              <a:rPr lang="en-US" sz="1400" dirty="0">
                <a:hlinkClick r:id="rId3"/>
              </a:rPr>
              <a:t> web services in ColdFusion</a:t>
            </a:r>
            <a:endParaRPr lang="en-US" sz="1400" dirty="0"/>
          </a:p>
          <a:p>
            <a:pPr>
              <a:buNone/>
            </a:pPr>
            <a:r>
              <a:rPr lang="en-US" sz="1400" dirty="0">
                <a:hlinkClick r:id="rId3"/>
              </a:rPr>
              <a:t>REST Web Services In ColdFusion</a:t>
            </a:r>
          </a:p>
          <a:p>
            <a:pPr>
              <a:buNone/>
            </a:pPr>
            <a:r>
              <a:rPr lang="en-US" sz="1400" dirty="0">
                <a:solidFill>
                  <a:schemeClr val="tx1"/>
                </a:solidFill>
                <a:hlinkClick r:id="rId4"/>
              </a:rPr>
              <a:t>Generating Swagger Docs</a:t>
            </a:r>
            <a:endParaRPr lang="en-US" sz="1400" dirty="0">
              <a:solidFill>
                <a:schemeClr val="tx1"/>
              </a:solidFill>
            </a:endParaRPr>
          </a:p>
          <a:p>
            <a:pPr>
              <a:buNone/>
            </a:pPr>
            <a:r>
              <a:rPr lang="en-US" sz="1400" dirty="0">
                <a:solidFill>
                  <a:schemeClr val="tx1"/>
                </a:solidFill>
                <a:hlinkClick r:id="rId5"/>
              </a:rPr>
              <a:t>Swagger Docs CFML</a:t>
            </a:r>
            <a:endParaRPr lang="en-US" sz="1400" dirty="0">
              <a:solidFill>
                <a:schemeClr val="tx1"/>
              </a:solidFill>
            </a:endParaRPr>
          </a:p>
          <a:p>
            <a:pPr>
              <a:buNone/>
            </a:pPr>
            <a:r>
              <a:rPr lang="en-US" sz="1400" dirty="0">
                <a:hlinkClick r:id="rId6"/>
              </a:rPr>
              <a:t>Enable CORS Support</a:t>
            </a:r>
            <a:endParaRPr lang="en-US" sz="1400" dirty="0">
              <a:hlinkClick r:id="rId3"/>
            </a:endParaRPr>
          </a:p>
          <a:p>
            <a:pPr>
              <a:buNone/>
            </a:pPr>
            <a:r>
              <a:rPr lang="en-US" sz="1400" dirty="0">
                <a:hlinkClick r:id="rId7"/>
              </a:rPr>
              <a:t>Getting CORS To Work With Apache</a:t>
            </a:r>
            <a:endParaRPr lang="en-US" sz="1400" dirty="0">
              <a:hlinkClick r:id="rId8"/>
            </a:endParaRPr>
          </a:p>
          <a:p>
            <a:pPr algn="ctr">
              <a:buNone/>
            </a:pPr>
            <a:r>
              <a:rPr lang="en-US" sz="1400" dirty="0"/>
              <a:t>SOFTWARE</a:t>
            </a:r>
            <a:endParaRPr lang="en-US" sz="1400" dirty="0">
              <a:hlinkClick r:id="rId9"/>
            </a:endParaRPr>
          </a:p>
          <a:p>
            <a:pPr>
              <a:buNone/>
            </a:pPr>
            <a:r>
              <a:rPr lang="en-US" sz="1400" dirty="0">
                <a:hlinkClick r:id="rId9"/>
              </a:rPr>
              <a:t>Adobe ColdFusion</a:t>
            </a:r>
          </a:p>
          <a:p>
            <a:pPr>
              <a:buNone/>
            </a:pPr>
            <a:r>
              <a:rPr lang="en-US" sz="1400" dirty="0">
                <a:hlinkClick r:id="rId9"/>
              </a:rPr>
              <a:t>SoapUI</a:t>
            </a:r>
            <a:endParaRPr lang="en-US" sz="1400" dirty="0"/>
          </a:p>
          <a:p>
            <a:pPr>
              <a:buNone/>
            </a:pPr>
            <a:r>
              <a:rPr lang="en-US" sz="1400" dirty="0">
                <a:hlinkClick r:id="rId10"/>
              </a:rPr>
              <a:t>Postman</a:t>
            </a:r>
            <a:endParaRPr lang="en-US" sz="1400" dirty="0"/>
          </a:p>
          <a:p>
            <a:pPr>
              <a:buNone/>
            </a:pPr>
            <a:r>
              <a:rPr lang="en-US" sz="1400" dirty="0">
                <a:hlinkClick r:id="rId11"/>
              </a:rPr>
              <a:t>Boomerang</a:t>
            </a:r>
            <a:endParaRPr lang="en-US" sz="1400" dirty="0">
              <a:hlinkClick r:id="rId3"/>
            </a:endParaRPr>
          </a:p>
          <a:p>
            <a:pPr>
              <a:buNone/>
            </a:pPr>
            <a:r>
              <a:rPr lang="en-US" sz="1400" dirty="0">
                <a:hlinkClick r:id="rId8"/>
              </a:rPr>
              <a:t>Swagger UI</a:t>
            </a:r>
          </a:p>
          <a:p>
            <a:pPr>
              <a:buNone/>
            </a:pPr>
            <a:endParaRPr lang="en-US" sz="1400" dirty="0"/>
          </a:p>
          <a:p>
            <a:pPr>
              <a:buNone/>
            </a:pPr>
            <a:endParaRPr lang="en-US" sz="1400" dirty="0"/>
          </a:p>
          <a:p>
            <a:pPr>
              <a:buNone/>
            </a:pPr>
            <a:endParaRPr lang="en-US" sz="1400" dirty="0"/>
          </a:p>
        </p:txBody>
      </p:sp>
      <p:sp>
        <p:nvSpPr>
          <p:cNvPr id="3" name="Title 2"/>
          <p:cNvSpPr>
            <a:spLocks noGrp="1"/>
          </p:cNvSpPr>
          <p:nvPr>
            <p:ph type="title"/>
          </p:nvPr>
        </p:nvSpPr>
        <p:spPr>
          <a:solidFill>
            <a:srgbClr val="FF0000"/>
          </a:solidFill>
        </p:spPr>
        <p:txBody>
          <a:bodyPr/>
          <a:lstStyle/>
          <a:p>
            <a:r>
              <a:rPr lang="en-US" dirty="0"/>
              <a:t>Helpful Links</a:t>
            </a:r>
          </a:p>
        </p:txBody>
      </p:sp>
      <p:sp>
        <p:nvSpPr>
          <p:cNvPr id="5" name="Content Placeholder 4"/>
          <p:cNvSpPr>
            <a:spLocks noGrp="1"/>
          </p:cNvSpPr>
          <p:nvPr>
            <p:ph sz="half" idx="10"/>
          </p:nvPr>
        </p:nvSpPr>
        <p:spPr/>
        <p:txBody>
          <a:bodyPr/>
          <a:lstStyle/>
          <a:p>
            <a:pPr algn="ctr">
              <a:buNone/>
            </a:pPr>
            <a:r>
              <a:rPr lang="en-US" sz="1400" dirty="0"/>
              <a:t>API MANAGER RESOURCES</a:t>
            </a:r>
            <a:endParaRPr lang="en-US" sz="1400" dirty="0">
              <a:hlinkClick r:id="rId3"/>
            </a:endParaRPr>
          </a:p>
          <a:p>
            <a:pPr>
              <a:buNone/>
            </a:pPr>
            <a:r>
              <a:rPr lang="en-US" sz="1400" dirty="0">
                <a:hlinkClick r:id="rId3"/>
              </a:rPr>
              <a:t>ColdFusion API Manager Overview</a:t>
            </a:r>
          </a:p>
          <a:p>
            <a:pPr>
              <a:buNone/>
            </a:pPr>
            <a:r>
              <a:rPr lang="en-US" sz="1400" dirty="0">
                <a:hlinkClick r:id="rId12"/>
              </a:rPr>
              <a:t>API Manager Features Summary</a:t>
            </a:r>
            <a:endParaRPr lang="en-US" sz="1400" dirty="0">
              <a:hlinkClick r:id="rId3"/>
            </a:endParaRPr>
          </a:p>
          <a:p>
            <a:pPr>
              <a:buNone/>
            </a:pPr>
            <a:r>
              <a:rPr lang="en-US" sz="1400" dirty="0">
                <a:hlinkClick r:id="rId3"/>
              </a:rPr>
              <a:t>Adobe ColdFusion API Manager Administrator</a:t>
            </a:r>
            <a:endParaRPr lang="en-US" sz="1400" dirty="0"/>
          </a:p>
          <a:p>
            <a:pPr>
              <a:buNone/>
            </a:pPr>
            <a:r>
              <a:rPr lang="en-US" sz="1400" dirty="0">
                <a:hlinkClick r:id="rId3"/>
              </a:rPr>
              <a:t>Introduction to Adobe ColdFusion API </a:t>
            </a:r>
            <a:r>
              <a:rPr lang="en-US" sz="1400" dirty="0" err="1">
                <a:hlinkClick r:id="rId3"/>
              </a:rPr>
              <a:t>Managerl</a:t>
            </a:r>
            <a:endParaRPr lang="en-US" sz="1400" dirty="0">
              <a:hlinkClick r:id="rId3"/>
            </a:endParaRPr>
          </a:p>
          <a:p>
            <a:pPr>
              <a:buNone/>
            </a:pPr>
            <a:r>
              <a:rPr lang="en-US" sz="1400" dirty="0">
                <a:hlinkClick r:id="rId3"/>
              </a:rPr>
              <a:t>API Administrator Portal</a:t>
            </a:r>
            <a:endParaRPr lang="en-US" sz="1400" dirty="0"/>
          </a:p>
          <a:p>
            <a:pPr>
              <a:buNone/>
            </a:pPr>
            <a:r>
              <a:rPr lang="en-US" sz="1400" dirty="0">
                <a:hlinkClick r:id="rId13"/>
              </a:rPr>
              <a:t>API Manager-Metrics and Logging</a:t>
            </a:r>
            <a:endParaRPr lang="en-US" sz="1400" dirty="0"/>
          </a:p>
          <a:p>
            <a:pPr>
              <a:buNone/>
            </a:pPr>
            <a:r>
              <a:rPr lang="en-US" sz="1400" dirty="0">
                <a:hlinkClick r:id="rId14"/>
              </a:rPr>
              <a:t>API Manager Analytics Dashboard</a:t>
            </a:r>
            <a:endParaRPr lang="en-US" sz="1400" dirty="0"/>
          </a:p>
          <a:p>
            <a:pPr>
              <a:buNone/>
            </a:pPr>
            <a:r>
              <a:rPr lang="en-US" sz="1400" dirty="0">
                <a:hlinkClick r:id="rId15"/>
              </a:rPr>
              <a:t>API Manager Authentication Types</a:t>
            </a:r>
            <a:endParaRPr lang="en-US" sz="1400" dirty="0"/>
          </a:p>
          <a:p>
            <a:pPr>
              <a:buNone/>
            </a:pPr>
            <a:endParaRPr lang="en-US" sz="1400" dirty="0">
              <a:hlinkClick r:id="rId3"/>
            </a:endParaRPr>
          </a:p>
          <a:p>
            <a:pPr>
              <a:buNone/>
            </a:pPr>
            <a:endParaRPr lang="en-US" sz="1400" dirty="0">
              <a:solidFill>
                <a:schemeClr val="tx1"/>
              </a:solidFill>
            </a:endParaRPr>
          </a:p>
          <a:p>
            <a:pPr>
              <a:buNone/>
            </a:pPr>
            <a:endParaRPr lang="en-US" sz="1400" dirty="0">
              <a:solidFill>
                <a:schemeClr val="tx1"/>
              </a:solidFill>
            </a:endParaRP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This Is The End</a:t>
            </a:r>
          </a:p>
        </p:txBody>
      </p:sp>
      <p:sp>
        <p:nvSpPr>
          <p:cNvPr id="4" name="Rectangle 3"/>
          <p:cNvSpPr/>
          <p:nvPr/>
        </p:nvSpPr>
        <p:spPr>
          <a:xfrm>
            <a:off x="2229052" y="2857500"/>
            <a:ext cx="4685899" cy="923330"/>
          </a:xfrm>
          <a:prstGeom prst="rect">
            <a:avLst/>
          </a:prstGeom>
          <a:noFill/>
        </p:spPr>
        <p:txBody>
          <a:bodyPr wrap="none" lIns="91440" tIns="45720" rIns="91440" bIns="45720">
            <a:spAutoFit/>
          </a:bodyPr>
          <a:lstStyle/>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QUESTIONS?</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None/>
            </a:pPr>
            <a:r>
              <a:rPr lang="en-US" sz="1600" b="1" dirty="0"/>
              <a:t>Pass Optional argument with value</a:t>
            </a:r>
          </a:p>
          <a:p>
            <a:pPr>
              <a:buNone/>
            </a:pPr>
            <a:r>
              <a:rPr lang="en-US" sz="1600" dirty="0"/>
              <a:t>&lt;</a:t>
            </a:r>
            <a:r>
              <a:rPr lang="en-US" sz="1600" dirty="0" err="1"/>
              <a:t>cfinvoke</a:t>
            </a:r>
            <a:r>
              <a:rPr lang="en-US" sz="1600" dirty="0"/>
              <a:t> </a:t>
            </a:r>
            <a:r>
              <a:rPr lang="en-US" sz="1600" dirty="0" err="1"/>
              <a:t>webservice</a:t>
            </a:r>
            <a:r>
              <a:rPr lang="en-US" sz="1600" dirty="0"/>
              <a:t>="http://localhost/webservices/authorSoap.cfc?wsdl" </a:t>
            </a:r>
          </a:p>
          <a:p>
            <a:pPr>
              <a:buNone/>
            </a:pPr>
            <a:r>
              <a:rPr lang="en-US" sz="1600" dirty="0"/>
              <a:t>	method=" </a:t>
            </a:r>
            <a:r>
              <a:rPr lang="en-US" sz="1600" dirty="0" err="1"/>
              <a:t>getAuthorDetails</a:t>
            </a:r>
            <a:r>
              <a:rPr lang="en-US" sz="1600" dirty="0"/>
              <a:t> " </a:t>
            </a:r>
            <a:r>
              <a:rPr lang="en-US" sz="1600" dirty="0" err="1"/>
              <a:t>returnvariable</a:t>
            </a:r>
            <a:r>
              <a:rPr lang="en-US" sz="1600" dirty="0"/>
              <a:t>=“</a:t>
            </a:r>
            <a:r>
              <a:rPr lang="en-US" sz="1600" dirty="0" err="1"/>
              <a:t>authDetails</a:t>
            </a:r>
            <a:r>
              <a:rPr lang="en-US" sz="1600" dirty="0"/>
              <a:t>"&gt; </a:t>
            </a:r>
          </a:p>
          <a:p>
            <a:pPr>
              <a:buNone/>
            </a:pPr>
            <a:r>
              <a:rPr lang="en-US" sz="1600" dirty="0"/>
              <a:t>	</a:t>
            </a:r>
            <a:r>
              <a:rPr lang="en-US" sz="1600" dirty="0">
                <a:solidFill>
                  <a:srgbClr val="FF0000"/>
                </a:solidFill>
              </a:rPr>
              <a:t>&lt;</a:t>
            </a:r>
            <a:r>
              <a:rPr lang="en-US" sz="1600" dirty="0" err="1">
                <a:solidFill>
                  <a:srgbClr val="FF0000"/>
                </a:solidFill>
              </a:rPr>
              <a:t>cfinvokeargument</a:t>
            </a:r>
            <a:r>
              <a:rPr lang="en-US" sz="1600" dirty="0">
                <a:solidFill>
                  <a:srgbClr val="FF0000"/>
                </a:solidFill>
              </a:rPr>
              <a:t> name=“</a:t>
            </a:r>
            <a:r>
              <a:rPr lang="en-US" sz="1600" dirty="0" err="1">
                <a:solidFill>
                  <a:srgbClr val="FF0000"/>
                </a:solidFill>
              </a:rPr>
              <a:t>authorid</a:t>
            </a:r>
            <a:r>
              <a:rPr lang="en-US" sz="1600" dirty="0">
                <a:solidFill>
                  <a:srgbClr val="FF0000"/>
                </a:solidFill>
              </a:rPr>
              <a:t>" value=“5" /&gt; </a:t>
            </a:r>
          </a:p>
          <a:p>
            <a:pPr>
              <a:buNone/>
            </a:pPr>
            <a:r>
              <a:rPr lang="en-US" sz="1600" dirty="0"/>
              <a:t>&lt;/</a:t>
            </a:r>
            <a:r>
              <a:rPr lang="en-US" sz="1600" dirty="0" err="1"/>
              <a:t>cfinvoke</a:t>
            </a:r>
            <a:r>
              <a:rPr lang="en-US" sz="1600" dirty="0"/>
              <a:t>&gt; </a:t>
            </a:r>
          </a:p>
          <a:p>
            <a:pPr>
              <a:buNone/>
            </a:pPr>
            <a:endParaRPr lang="en-US" sz="1600" dirty="0"/>
          </a:p>
          <a:p>
            <a:pPr>
              <a:buNone/>
            </a:pPr>
            <a:r>
              <a:rPr lang="en-US" sz="1600" b="1" dirty="0"/>
              <a:t>Pass Optional argument without value</a:t>
            </a:r>
          </a:p>
          <a:p>
            <a:pPr>
              <a:buNone/>
            </a:pPr>
            <a:r>
              <a:rPr lang="en-US" sz="1600" dirty="0"/>
              <a:t>&lt;</a:t>
            </a:r>
            <a:r>
              <a:rPr lang="en-US" sz="1600" dirty="0" err="1"/>
              <a:t>cfinvoke</a:t>
            </a:r>
            <a:r>
              <a:rPr lang="en-US" sz="1600" dirty="0"/>
              <a:t> </a:t>
            </a:r>
            <a:r>
              <a:rPr lang="en-US" sz="1600" dirty="0" err="1"/>
              <a:t>webservice</a:t>
            </a:r>
            <a:r>
              <a:rPr lang="en-US" sz="1600" dirty="0"/>
              <a:t>="http://localhost/webservices/authorSoap.cfc?wsdl" </a:t>
            </a:r>
          </a:p>
          <a:p>
            <a:pPr>
              <a:buNone/>
            </a:pPr>
            <a:r>
              <a:rPr lang="en-US" sz="1600" dirty="0"/>
              <a:t>	method=" </a:t>
            </a:r>
            <a:r>
              <a:rPr lang="en-US" sz="1600" dirty="0" err="1"/>
              <a:t>getAuthorDetails</a:t>
            </a:r>
            <a:r>
              <a:rPr lang="en-US" sz="1600" dirty="0"/>
              <a:t> " </a:t>
            </a:r>
            <a:r>
              <a:rPr lang="en-US" sz="1600" dirty="0" err="1"/>
              <a:t>returnvariable</a:t>
            </a:r>
            <a:r>
              <a:rPr lang="en-US" sz="1600" dirty="0"/>
              <a:t>=“</a:t>
            </a:r>
            <a:r>
              <a:rPr lang="en-US" sz="1600" dirty="0" err="1"/>
              <a:t>authDetails</a:t>
            </a:r>
            <a:r>
              <a:rPr lang="en-US" sz="1600" dirty="0"/>
              <a:t>"&gt; </a:t>
            </a:r>
          </a:p>
          <a:p>
            <a:pPr>
              <a:buNone/>
            </a:pPr>
            <a:r>
              <a:rPr lang="en-US" sz="1600" dirty="0"/>
              <a:t>	</a:t>
            </a:r>
            <a:r>
              <a:rPr lang="en-US" sz="1600" dirty="0">
                <a:solidFill>
                  <a:srgbClr val="FF0000"/>
                </a:solidFill>
              </a:rPr>
              <a:t>&lt;</a:t>
            </a:r>
            <a:r>
              <a:rPr lang="en-US" sz="1600" dirty="0" err="1">
                <a:solidFill>
                  <a:srgbClr val="FF0000"/>
                </a:solidFill>
              </a:rPr>
              <a:t>cfinvokeargument</a:t>
            </a:r>
            <a:r>
              <a:rPr lang="en-US" sz="1600" dirty="0">
                <a:solidFill>
                  <a:srgbClr val="FF0000"/>
                </a:solidFill>
              </a:rPr>
              <a:t> name=“</a:t>
            </a:r>
            <a:r>
              <a:rPr lang="en-US" sz="1600" dirty="0" err="1">
                <a:solidFill>
                  <a:srgbClr val="FF0000"/>
                </a:solidFill>
              </a:rPr>
              <a:t>authorid</a:t>
            </a:r>
            <a:r>
              <a:rPr lang="en-US" sz="1600" dirty="0">
                <a:solidFill>
                  <a:srgbClr val="FF0000"/>
                </a:solidFill>
              </a:rPr>
              <a:t>" value=““ omit=“true” /&gt; </a:t>
            </a:r>
          </a:p>
          <a:p>
            <a:pPr>
              <a:buNone/>
            </a:pPr>
            <a:r>
              <a:rPr lang="en-US" sz="1600" dirty="0"/>
              <a:t>&lt;/</a:t>
            </a:r>
            <a:r>
              <a:rPr lang="en-US" sz="1600" dirty="0" err="1"/>
              <a:t>cfinvoke</a:t>
            </a:r>
            <a:r>
              <a:rPr lang="en-US" sz="1600" dirty="0"/>
              <a:t>&gt; </a:t>
            </a:r>
          </a:p>
          <a:p>
            <a:pPr>
              <a:buNone/>
            </a:pPr>
            <a:endParaRPr lang="en-US" sz="1600" dirty="0"/>
          </a:p>
        </p:txBody>
      </p:sp>
      <p:sp>
        <p:nvSpPr>
          <p:cNvPr id="2" name="Title 1"/>
          <p:cNvSpPr>
            <a:spLocks noGrp="1"/>
          </p:cNvSpPr>
          <p:nvPr>
            <p:ph type="title"/>
          </p:nvPr>
        </p:nvSpPr>
        <p:spPr>
          <a:solidFill>
            <a:srgbClr val="FF0000"/>
          </a:solidFill>
        </p:spPr>
        <p:txBody>
          <a:bodyPr/>
          <a:lstStyle/>
          <a:p>
            <a:r>
              <a:rPr lang="en-US" dirty="0"/>
              <a:t>Calling  SOAP</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None/>
            </a:pPr>
            <a:r>
              <a:rPr lang="en-US" sz="1600" dirty="0"/>
              <a:t>&lt;</a:t>
            </a:r>
            <a:r>
              <a:rPr lang="en-US" sz="1600" dirty="0" err="1"/>
              <a:t>cfcomponent</a:t>
            </a:r>
            <a:r>
              <a:rPr lang="en-US" sz="1600" dirty="0"/>
              <a:t> </a:t>
            </a:r>
            <a:r>
              <a:rPr lang="en-US" sz="1600" dirty="0">
                <a:solidFill>
                  <a:srgbClr val="FF0000"/>
                </a:solidFill>
              </a:rPr>
              <a:t>rest="true" </a:t>
            </a:r>
            <a:r>
              <a:rPr lang="en-US" sz="1600" dirty="0" err="1"/>
              <a:t>restpath</a:t>
            </a:r>
            <a:r>
              <a:rPr lang="en-US" sz="1600" dirty="0"/>
              <a:t>="/authors" </a:t>
            </a:r>
            <a:r>
              <a:rPr lang="en-US" sz="1600" dirty="0" err="1"/>
              <a:t>displayname</a:t>
            </a:r>
            <a:r>
              <a:rPr lang="en-US" sz="1600" dirty="0"/>
              <a:t>="authors" &gt;</a:t>
            </a:r>
          </a:p>
          <a:p>
            <a:pPr>
              <a:buNone/>
            </a:pPr>
            <a:endParaRPr lang="en-US" sz="1600" dirty="0"/>
          </a:p>
          <a:p>
            <a:pPr lvl="1">
              <a:buNone/>
            </a:pPr>
            <a:r>
              <a:rPr lang="en-US" sz="1600" dirty="0"/>
              <a:t>	&lt;</a:t>
            </a:r>
            <a:r>
              <a:rPr lang="en-US" sz="1600" dirty="0" err="1"/>
              <a:t>cffunction</a:t>
            </a:r>
            <a:r>
              <a:rPr lang="en-US" sz="1600" dirty="0"/>
              <a:t> name="</a:t>
            </a:r>
            <a:r>
              <a:rPr lang="en-US" sz="1600" dirty="0" err="1"/>
              <a:t>getAuthorDetails</a:t>
            </a:r>
            <a:r>
              <a:rPr lang="en-US" sz="1600" dirty="0"/>
              <a:t>" access="remote" </a:t>
            </a:r>
            <a:r>
              <a:rPr lang="en-US" sz="1600" dirty="0" err="1"/>
              <a:t>httpmethod</a:t>
            </a:r>
            <a:r>
              <a:rPr lang="en-US" sz="1600" dirty="0"/>
              <a:t>="GET" </a:t>
            </a:r>
            <a:r>
              <a:rPr lang="en-US" sz="1600" dirty="0" err="1"/>
              <a:t>returntype</a:t>
            </a:r>
            <a:r>
              <a:rPr lang="en-US" sz="1600" dirty="0"/>
              <a:t>="any" </a:t>
            </a:r>
            <a:r>
              <a:rPr lang="en-US" sz="1600" dirty="0" err="1"/>
              <a:t>restpath</a:t>
            </a:r>
            <a:r>
              <a:rPr lang="en-US" sz="1600" dirty="0"/>
              <a:t>="{</a:t>
            </a:r>
            <a:r>
              <a:rPr lang="en-US" sz="1600" dirty="0" err="1"/>
              <a:t>authorid</a:t>
            </a:r>
            <a:r>
              <a:rPr lang="en-US" sz="1600" dirty="0"/>
              <a:t>}" produces="application/xml"&gt;</a:t>
            </a:r>
          </a:p>
          <a:p>
            <a:pPr lvl="1">
              <a:buNone/>
            </a:pPr>
            <a:endParaRPr lang="en-US" sz="1600" dirty="0"/>
          </a:p>
          <a:p>
            <a:pPr lvl="1">
              <a:buNone/>
            </a:pPr>
            <a:r>
              <a:rPr lang="en-US" sz="1600" dirty="0"/>
              <a:t>		&lt;</a:t>
            </a:r>
            <a:r>
              <a:rPr lang="en-US" sz="1600" dirty="0" err="1"/>
              <a:t>cfargument</a:t>
            </a:r>
            <a:r>
              <a:rPr lang="en-US" sz="1600" dirty="0"/>
              <a:t> name="</a:t>
            </a:r>
            <a:r>
              <a:rPr lang="en-US" sz="1600" dirty="0" err="1"/>
              <a:t>authorid</a:t>
            </a:r>
            <a:r>
              <a:rPr lang="en-US" sz="1600" dirty="0"/>
              <a:t>" required="true"  </a:t>
            </a:r>
            <a:r>
              <a:rPr lang="en-US" sz="1600" dirty="0" err="1"/>
              <a:t>restargsource</a:t>
            </a:r>
            <a:r>
              <a:rPr lang="en-US" sz="1600" dirty="0"/>
              <a:t>="Path"/&gt;</a:t>
            </a:r>
          </a:p>
          <a:p>
            <a:pPr lvl="1">
              <a:buNone/>
            </a:pPr>
            <a:r>
              <a:rPr lang="en-US" sz="1600" dirty="0"/>
              <a:t>		&lt;</a:t>
            </a:r>
            <a:r>
              <a:rPr lang="en-US" sz="1600" dirty="0" err="1"/>
              <a:t>cfquery</a:t>
            </a:r>
            <a:r>
              <a:rPr lang="en-US" sz="1600" dirty="0"/>
              <a:t> name="</a:t>
            </a:r>
            <a:r>
              <a:rPr lang="en-US" sz="1600" dirty="0" err="1"/>
              <a:t>qAuthorDetails</a:t>
            </a:r>
            <a:r>
              <a:rPr lang="en-US" sz="1600" dirty="0"/>
              <a:t>" </a:t>
            </a:r>
            <a:r>
              <a:rPr lang="en-US" sz="1600" dirty="0" err="1"/>
              <a:t>datasource</a:t>
            </a:r>
            <a:r>
              <a:rPr lang="en-US" sz="1600" dirty="0"/>
              <a:t>="#</a:t>
            </a:r>
            <a:r>
              <a:rPr lang="en-US" sz="1600" dirty="0" err="1"/>
              <a:t>request.readDSN</a:t>
            </a:r>
            <a:r>
              <a:rPr lang="en-US" sz="1600" dirty="0"/>
              <a:t>#"&gt;</a:t>
            </a:r>
          </a:p>
          <a:p>
            <a:pPr lvl="1">
              <a:buNone/>
            </a:pPr>
            <a:r>
              <a:rPr lang="en-US" sz="1600" b="1" dirty="0"/>
              <a:t>			</a:t>
            </a:r>
            <a:r>
              <a:rPr lang="en-US" sz="1600" dirty="0"/>
              <a:t>select * from </a:t>
            </a:r>
            <a:r>
              <a:rPr lang="en-US" sz="1600" dirty="0" err="1"/>
              <a:t>app.authors</a:t>
            </a:r>
            <a:endParaRPr lang="en-US" sz="1600" dirty="0"/>
          </a:p>
          <a:p>
            <a:pPr lvl="1">
              <a:buNone/>
            </a:pPr>
            <a:r>
              <a:rPr lang="en-US" sz="1600" dirty="0"/>
              <a:t>			where </a:t>
            </a:r>
            <a:r>
              <a:rPr lang="en-US" sz="1600" dirty="0" err="1"/>
              <a:t>authorid</a:t>
            </a:r>
            <a:r>
              <a:rPr lang="en-US" sz="1600" dirty="0"/>
              <a:t> = #</a:t>
            </a:r>
            <a:r>
              <a:rPr lang="en-US" sz="1600" dirty="0" err="1"/>
              <a:t>arguments.authorid</a:t>
            </a:r>
            <a:r>
              <a:rPr lang="en-US" sz="1600" dirty="0"/>
              <a:t>#</a:t>
            </a:r>
          </a:p>
          <a:p>
            <a:pPr lvl="1">
              <a:buNone/>
            </a:pPr>
            <a:r>
              <a:rPr lang="en-US" sz="1600" dirty="0"/>
              <a:t>   	 &lt;/</a:t>
            </a:r>
            <a:r>
              <a:rPr lang="en-US" sz="1600" dirty="0" err="1"/>
              <a:t>cfquery</a:t>
            </a:r>
            <a:r>
              <a:rPr lang="en-US" sz="1600" dirty="0"/>
              <a:t>&gt;</a:t>
            </a:r>
          </a:p>
          <a:p>
            <a:pPr lvl="1">
              <a:buNone/>
            </a:pPr>
            <a:r>
              <a:rPr lang="en-US" sz="1600" dirty="0"/>
              <a:t>		&lt;</a:t>
            </a:r>
            <a:r>
              <a:rPr lang="en-US" sz="1600" dirty="0" err="1"/>
              <a:t>cfreturn</a:t>
            </a:r>
            <a:r>
              <a:rPr lang="en-US" sz="1600" dirty="0"/>
              <a:t> </a:t>
            </a:r>
            <a:r>
              <a:rPr lang="en-US" sz="1600" dirty="0" err="1"/>
              <a:t>qAuthorDetails</a:t>
            </a:r>
            <a:r>
              <a:rPr lang="en-US" sz="1600" dirty="0"/>
              <a:t>&gt;</a:t>
            </a:r>
          </a:p>
          <a:p>
            <a:pPr lvl="1">
              <a:buNone/>
            </a:pPr>
            <a:r>
              <a:rPr lang="en-US" sz="1600" dirty="0"/>
              <a:t> 	&lt;/</a:t>
            </a:r>
            <a:r>
              <a:rPr lang="en-US" sz="1600" dirty="0" err="1"/>
              <a:t>cffunction</a:t>
            </a:r>
            <a:r>
              <a:rPr lang="en-US" sz="1600" dirty="0"/>
              <a:t>&gt;</a:t>
            </a:r>
          </a:p>
          <a:p>
            <a:pPr>
              <a:buNone/>
            </a:pPr>
            <a:r>
              <a:rPr lang="en-US" sz="1600" dirty="0"/>
              <a:t>&lt;/</a:t>
            </a:r>
            <a:r>
              <a:rPr lang="en-US" sz="1600" dirty="0" err="1"/>
              <a:t>cfcomponent</a:t>
            </a:r>
            <a:r>
              <a:rPr lang="en-US" sz="1600" dirty="0"/>
              <a:t>&gt;</a:t>
            </a:r>
          </a:p>
        </p:txBody>
      </p:sp>
      <p:sp>
        <p:nvSpPr>
          <p:cNvPr id="2" name="Title 1"/>
          <p:cNvSpPr>
            <a:spLocks noGrp="1"/>
          </p:cNvSpPr>
          <p:nvPr>
            <p:ph type="title"/>
          </p:nvPr>
        </p:nvSpPr>
        <p:spPr>
          <a:solidFill>
            <a:srgbClr val="FF0000"/>
          </a:solidFill>
        </p:spPr>
        <p:txBody>
          <a:bodyPr/>
          <a:lstStyle/>
          <a:p>
            <a:r>
              <a:rPr lang="en-US" dirty="0"/>
              <a:t>Basic REST</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Grp="1" noChangeAspect="1" noChangeArrowheads="1"/>
          </p:cNvPicPr>
          <p:nvPr>
            <p:ph idx="1"/>
          </p:nvPr>
        </p:nvPicPr>
        <p:blipFill>
          <a:blip r:embed="rId3"/>
          <a:stretch>
            <a:fillRect/>
          </a:stretch>
        </p:blipFill>
        <p:spPr bwMode="auto">
          <a:xfrm>
            <a:off x="242888" y="1488176"/>
            <a:ext cx="8677275" cy="3988010"/>
          </a:xfrm>
          <a:prstGeom prst="rect">
            <a:avLst/>
          </a:prstGeom>
          <a:noFill/>
          <a:ln w="9525">
            <a:noFill/>
            <a:miter lim="800000"/>
            <a:headEnd/>
            <a:tailEnd/>
          </a:ln>
          <a:effectLst/>
        </p:spPr>
      </p:pic>
      <p:sp>
        <p:nvSpPr>
          <p:cNvPr id="2" name="Title 1"/>
          <p:cNvSpPr>
            <a:spLocks noGrp="1"/>
          </p:cNvSpPr>
          <p:nvPr>
            <p:ph type="title"/>
          </p:nvPr>
        </p:nvSpPr>
        <p:spPr>
          <a:solidFill>
            <a:srgbClr val="FF0000"/>
          </a:solidFill>
        </p:spPr>
        <p:txBody>
          <a:bodyPr/>
          <a:lstStyle/>
          <a:p>
            <a:r>
              <a:rPr lang="en-US" dirty="0"/>
              <a:t>Register Your REST Service - ColdFusion 10</a:t>
            </a:r>
          </a:p>
        </p:txBody>
      </p:sp>
    </p:spTree>
  </p:cSld>
  <p:clrMapOvr>
    <a:masterClrMapping/>
  </p:clrMapOvr>
  <p:transition>
    <p:fade/>
  </p:transition>
</p:sld>
</file>

<file path=ppt/theme/theme1.xml><?xml version="1.0" encoding="utf-8"?>
<a:theme xmlns:a="http://schemas.openxmlformats.org/drawingml/2006/main" name="150729-Corp-4x3">
  <a:themeElements>
    <a:clrScheme name="2015-CorpColor-PPT">
      <a:dk1>
        <a:srgbClr val="000000"/>
      </a:dk1>
      <a:lt1>
        <a:srgbClr val="FFFFFF"/>
      </a:lt1>
      <a:dk2>
        <a:srgbClr val="262262"/>
      </a:dk2>
      <a:lt2>
        <a:srgbClr val="B6B8BA"/>
      </a:lt2>
      <a:accent1>
        <a:srgbClr val="2583D1"/>
      </a:accent1>
      <a:accent2>
        <a:srgbClr val="32642B"/>
      </a:accent2>
      <a:accent3>
        <a:srgbClr val="00548B"/>
      </a:accent3>
      <a:accent4>
        <a:srgbClr val="EE3134"/>
      </a:accent4>
      <a:accent5>
        <a:srgbClr val="555759"/>
      </a:accent5>
      <a:accent6>
        <a:srgbClr val="EBB220"/>
      </a:accent6>
      <a:hlink>
        <a:srgbClr val="00B0F0"/>
      </a:hlink>
      <a:folHlink>
        <a:srgbClr val="FF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60000"/>
            <a:lumOff val="40000"/>
          </a:schemeClr>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sz="1800" dirty="0" smtClean="0">
            <a:latin typeface="Arial" pitchFamily="12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4" charset="0"/>
          </a:defRPr>
        </a:defPPr>
      </a:lstStyle>
    </a:lnDef>
  </a:objectDefaults>
  <a:extraClrSchemeLst/>
  <a:custClrLst>
    <a:custClr name="Red 187">
      <a:srgbClr val="AD1E2D"/>
    </a:custClr>
    <a:custClr name="Orange 716">
      <a:srgbClr val="ED7700"/>
    </a:custClr>
    <a:custClr name="716 Light">
      <a:srgbClr val="EA9F54"/>
    </a:custClr>
    <a:custClr name="Green 390">
      <a:srgbClr val="7FBA00"/>
    </a:custClr>
    <a:custClr name="BlueGreen 7476">
      <a:srgbClr val="065056"/>
    </a:custClr>
    <a:custClr name="7476 Light">
      <a:srgbClr val="09757D"/>
    </a:custClr>
    <a:custClr name="629 Dark">
      <a:srgbClr val="3A9CB0"/>
    </a:custClr>
    <a:custClr name="Blue 284">
      <a:srgbClr val="6DABE4"/>
    </a:custClr>
    <a:custClr name="Purple 272">
      <a:srgbClr val="7474C1"/>
    </a:custClr>
    <a:custClr name="Purple 269">
      <a:srgbClr val="522D6D"/>
    </a:custClr>
  </a:custClrLst>
  <a:extLst>
    <a:ext uri="{05A4C25C-085E-4340-85A3-A5531E510DB2}">
      <thm15:themeFamily xmlns:thm15="http://schemas.microsoft.com/office/thememl/2012/main" name="150729-Corp-4x3" id="{598ACE8D-A6B3-4EAA-BDBA-00BB253976CE}" vid="{C693A994-9DF5-45D0-B8C4-86C5506957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09F8A8086ED643A25F28FF9331005E" ma:contentTypeVersion="1" ma:contentTypeDescription="Create a new document." ma:contentTypeScope="" ma:versionID="7b7c62d22c59d4c7dbc6fd71cdccc1c9">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882E59-9690-4B37-BF02-994D4A110EDA}">
  <ds:schemaRefs>
    <ds:schemaRef ds:uri="http://purl.org/dc/terms/"/>
    <ds:schemaRef ds:uri="http://schemas.openxmlformats.org/package/2006/metadata/core-properties"/>
    <ds:schemaRef ds:uri="http://purl.org/dc/dcmitype/"/>
    <ds:schemaRef ds:uri="http://purl.org/dc/elements/1.1/"/>
    <ds:schemaRef ds:uri="http://schemas.microsoft.com/office/2006/metadata/properties"/>
    <ds:schemaRef ds:uri="http://schemas.microsoft.com/office/2006/documentManagement/typ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1778E1D3-3AC9-4310-BB86-EAEB61F4F5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1B178DC2-2F80-4D6E-9056-AFAD386282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5982</TotalTime>
  <Words>2024</Words>
  <Application>Microsoft Office PowerPoint</Application>
  <PresentationFormat>On-screen Show (4:3)</PresentationFormat>
  <Paragraphs>447</Paragraphs>
  <Slides>61</Slides>
  <Notes>26</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ＭＳ Ｐゴシック</vt:lpstr>
      <vt:lpstr>Arial</vt:lpstr>
      <vt:lpstr>Arial Unicode MS</vt:lpstr>
      <vt:lpstr>Calibri</vt:lpstr>
      <vt:lpstr>Helvetica</vt:lpstr>
      <vt:lpstr>Segoe UI Light</vt:lpstr>
      <vt:lpstr>Symbol</vt:lpstr>
      <vt:lpstr>Wingdings</vt:lpstr>
      <vt:lpstr>150729-Corp-4x3</vt:lpstr>
      <vt:lpstr>Leveraging Web Services – A Real World Example</vt:lpstr>
      <vt:lpstr>Supply Center Solutions</vt:lpstr>
      <vt:lpstr>Keen Haynes</vt:lpstr>
      <vt:lpstr>What This Is – What It Is Not</vt:lpstr>
      <vt:lpstr>Agenda</vt:lpstr>
      <vt:lpstr>Basic SOAP</vt:lpstr>
      <vt:lpstr>Calling  SOAP</vt:lpstr>
      <vt:lpstr>Basic REST</vt:lpstr>
      <vt:lpstr>Register Your REST Service - ColdFusion 10</vt:lpstr>
      <vt:lpstr>Register Your REST Service - CF2016</vt:lpstr>
      <vt:lpstr>Calling Your REST Service</vt:lpstr>
      <vt:lpstr>Our Challenge</vt:lpstr>
      <vt:lpstr>Decisions We Faced</vt:lpstr>
      <vt:lpstr>Initial Solution – SOAP VS. RESTful</vt:lpstr>
      <vt:lpstr>Initial Solution – SOAP VS. RESTful</vt:lpstr>
      <vt:lpstr>Initial Solution – Books RESTful Code Snippet</vt:lpstr>
      <vt:lpstr>Initial Solution – inc_tracking.cfm Snippet</vt:lpstr>
      <vt:lpstr>Initial Solution – inc_tracking.cfm cont.</vt:lpstr>
      <vt:lpstr>Initial Solution – tracking.cfc Snippet</vt:lpstr>
      <vt:lpstr>Manual Tracking Spreadsheet</vt:lpstr>
      <vt:lpstr>Initial Solution – Books RESTful Code Snippet</vt:lpstr>
      <vt:lpstr>Initial Solution – Calling API With Security</vt:lpstr>
      <vt:lpstr>Initial Solution – inc_auth.cfm</vt:lpstr>
      <vt:lpstr>ColdFusion 2016 and API Manager</vt:lpstr>
      <vt:lpstr>Create API – Registered REST services</vt:lpstr>
      <vt:lpstr>CF2016 Administrator – Allow REST Discovery</vt:lpstr>
      <vt:lpstr>API Manager Administrator – Server Discovery</vt:lpstr>
      <vt:lpstr>Create API - Import REST API From ColdFusion</vt:lpstr>
      <vt:lpstr>Create API - Select RESTful Service to Import</vt:lpstr>
      <vt:lpstr>Create API - REST Import Complete</vt:lpstr>
      <vt:lpstr>Create API - Apply Authentication</vt:lpstr>
      <vt:lpstr>Create API - Confirm Authentication</vt:lpstr>
      <vt:lpstr>Create API – Select Resources</vt:lpstr>
      <vt:lpstr>Create API – Select Get</vt:lpstr>
      <vt:lpstr>Set Authentication To “None”</vt:lpstr>
      <vt:lpstr>Create API – Select Post</vt:lpstr>
      <vt:lpstr>Create API – Confirm Authentication</vt:lpstr>
      <vt:lpstr>Create API – Save Changes</vt:lpstr>
      <vt:lpstr>Test API - Get</vt:lpstr>
      <vt:lpstr>Test API - Get</vt:lpstr>
      <vt:lpstr>Test API - Get</vt:lpstr>
      <vt:lpstr>Test API - Get</vt:lpstr>
      <vt:lpstr>Compare Code - Get</vt:lpstr>
      <vt:lpstr>Compare Code – Call Get</vt:lpstr>
      <vt:lpstr>Test API - Post</vt:lpstr>
      <vt:lpstr>Test API - Post</vt:lpstr>
      <vt:lpstr>Compare Code</vt:lpstr>
      <vt:lpstr>Compare Code</vt:lpstr>
      <vt:lpstr>Compare Code</vt:lpstr>
      <vt:lpstr>Test API</vt:lpstr>
      <vt:lpstr>Compare Code</vt:lpstr>
      <vt:lpstr>Generating Swagger Docs – Application.cfc</vt:lpstr>
      <vt:lpstr>Generating Swagger Docs – Resource Listing</vt:lpstr>
      <vt:lpstr>Generating Swagger Docs – API Declaration</vt:lpstr>
      <vt:lpstr>Swagger UI – Calling API Declaration</vt:lpstr>
      <vt:lpstr>Analytics Dashboard</vt:lpstr>
      <vt:lpstr>Analytics Dashboard - Home</vt:lpstr>
      <vt:lpstr>Analytics Dashboard – Setting Time Frame</vt:lpstr>
      <vt:lpstr>Analytics Dashboard - Errors</vt:lpstr>
      <vt:lpstr>Helpful Links</vt:lpstr>
      <vt:lpstr>This Is 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 One Fixed Content</dc:title>
  <dc:creator>Keen Haynes</dc:creator>
  <cp:lastModifiedBy>Keen</cp:lastModifiedBy>
  <cp:revision>418</cp:revision>
  <dcterms:created xsi:type="dcterms:W3CDTF">2015-08-04T20:19:24Z</dcterms:created>
  <dcterms:modified xsi:type="dcterms:W3CDTF">2017-11-07T14:58:55Z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0x0101002309F8A8086ED643A25F28FF9331005E</vt:lpwstr>
  </property>
</Properties>
</file>