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53" r:id="rId4"/>
  </p:sldMasterIdLst>
  <p:notesMasterIdLst>
    <p:notesMasterId r:id="rId61"/>
  </p:notesMasterIdLst>
  <p:sldIdLst>
    <p:sldId id="260" r:id="rId5"/>
    <p:sldId id="358" r:id="rId6"/>
    <p:sldId id="280" r:id="rId7"/>
    <p:sldId id="440" r:id="rId8"/>
    <p:sldId id="441" r:id="rId9"/>
    <p:sldId id="306" r:id="rId10"/>
    <p:sldId id="511" r:id="rId11"/>
    <p:sldId id="294" r:id="rId12"/>
    <p:sldId id="477" r:id="rId13"/>
    <p:sldId id="478" r:id="rId14"/>
    <p:sldId id="387" r:id="rId15"/>
    <p:sldId id="402" r:id="rId16"/>
    <p:sldId id="480" r:id="rId17"/>
    <p:sldId id="481" r:id="rId18"/>
    <p:sldId id="398" r:id="rId19"/>
    <p:sldId id="397" r:id="rId20"/>
    <p:sldId id="479" r:id="rId21"/>
    <p:sldId id="484" r:id="rId22"/>
    <p:sldId id="485" r:id="rId23"/>
    <p:sldId id="486" r:id="rId24"/>
    <p:sldId id="487" r:id="rId25"/>
    <p:sldId id="488" r:id="rId26"/>
    <p:sldId id="489" r:id="rId27"/>
    <p:sldId id="490" r:id="rId28"/>
    <p:sldId id="491" r:id="rId29"/>
    <p:sldId id="492" r:id="rId30"/>
    <p:sldId id="493" r:id="rId31"/>
    <p:sldId id="494" r:id="rId32"/>
    <p:sldId id="495" r:id="rId33"/>
    <p:sldId id="496" r:id="rId34"/>
    <p:sldId id="497" r:id="rId35"/>
    <p:sldId id="500" r:id="rId36"/>
    <p:sldId id="498" r:id="rId37"/>
    <p:sldId id="502" r:id="rId38"/>
    <p:sldId id="503" r:id="rId39"/>
    <p:sldId id="504" r:id="rId40"/>
    <p:sldId id="505" r:id="rId41"/>
    <p:sldId id="506" r:id="rId42"/>
    <p:sldId id="507" r:id="rId43"/>
    <p:sldId id="418" r:id="rId44"/>
    <p:sldId id="420" r:id="rId45"/>
    <p:sldId id="442" r:id="rId46"/>
    <p:sldId id="428" r:id="rId47"/>
    <p:sldId id="427" r:id="rId48"/>
    <p:sldId id="430" r:id="rId49"/>
    <p:sldId id="431" r:id="rId50"/>
    <p:sldId id="433" r:id="rId51"/>
    <p:sldId id="437" r:id="rId52"/>
    <p:sldId id="356" r:id="rId53"/>
    <p:sldId id="482" r:id="rId54"/>
    <p:sldId id="483" r:id="rId55"/>
    <p:sldId id="508" r:id="rId56"/>
    <p:sldId id="509" r:id="rId57"/>
    <p:sldId id="510" r:id="rId58"/>
    <p:sldId id="341" r:id="rId59"/>
    <p:sldId id="342" r:id="rId60"/>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100"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100"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100"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100"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100" charset="-128"/>
        <a:cs typeface="+mn-cs"/>
      </a:defRPr>
    </a:lvl9pPr>
  </p:defaultTextStyle>
  <p:extLst>
    <p:ext uri="{EFAFB233-063F-42B5-8137-9DF3F51BA10A}">
      <p15:sldGuideLst xmlns:p15="http://schemas.microsoft.com/office/powerpoint/2012/main">
        <p15:guide id="1" orient="horz" pos="1584">
          <p15:clr>
            <a:srgbClr val="A4A3A4"/>
          </p15:clr>
        </p15:guide>
        <p15:guide id="2" pos="2880">
          <p15:clr>
            <a:srgbClr val="A4A3A4"/>
          </p15:clr>
        </p15:guide>
        <p15:guide id="3" pos="1656">
          <p15:clr>
            <a:srgbClr val="A4A3A4"/>
          </p15:clr>
        </p15:guide>
        <p15:guide id="4" pos="1454">
          <p15:clr>
            <a:srgbClr val="A4A3A4"/>
          </p15:clr>
        </p15:guide>
        <p15:guide id="5" pos="153">
          <p15:clr>
            <a:srgbClr val="A4A3A4"/>
          </p15:clr>
        </p15:guide>
        <p15:guide id="6" pos="4104">
          <p15:clr>
            <a:srgbClr val="A4A3A4"/>
          </p15:clr>
        </p15:guide>
        <p15:guide id="7" pos="4320">
          <p15:clr>
            <a:srgbClr val="A4A3A4"/>
          </p15:clr>
        </p15:guide>
        <p15:guide id="8" pos="5616">
          <p15:clr>
            <a:srgbClr val="A4A3A4"/>
          </p15:clr>
        </p15:guide>
        <p15:guide id="9" orient="horz" pos="3967">
          <p15:clr>
            <a:srgbClr val="A4A3A4"/>
          </p15:clr>
        </p15:guide>
        <p15:guide id="10" orient="horz" pos="3716">
          <p15:clr>
            <a:srgbClr val="A4A3A4"/>
          </p15:clr>
        </p15:guide>
        <p15:guide id="11" orient="horz" pos="2184" userDrawn="1">
          <p15:clr>
            <a:srgbClr val="A4A3A4"/>
          </p15:clr>
        </p15:guide>
        <p15:guide id="12" orient="horz" pos="669">
          <p15:clr>
            <a:srgbClr val="A4A3A4"/>
          </p15:clr>
        </p15:guide>
        <p15:guide id="13" orient="horz" pos="336">
          <p15:clr>
            <a:srgbClr val="A4A3A4"/>
          </p15:clr>
        </p15:guide>
        <p15:guide id="14" orient="horz" pos="23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997" autoAdjust="0"/>
    <p:restoredTop sz="88586" autoAdjust="0"/>
  </p:normalViewPr>
  <p:slideViewPr>
    <p:cSldViewPr snapToGrid="0" snapToObjects="1" showGuides="1">
      <p:cViewPr varScale="1">
        <p:scale>
          <a:sx n="115" d="100"/>
          <a:sy n="115" d="100"/>
        </p:scale>
        <p:origin x="1116" y="114"/>
      </p:cViewPr>
      <p:guideLst>
        <p:guide orient="horz" pos="1584"/>
        <p:guide pos="2880"/>
        <p:guide pos="1656"/>
        <p:guide pos="1454"/>
        <p:guide pos="153"/>
        <p:guide pos="4104"/>
        <p:guide pos="4320"/>
        <p:guide pos="5616"/>
        <p:guide orient="horz" pos="3967"/>
        <p:guide orient="horz" pos="3716"/>
        <p:guide orient="horz" pos="2184"/>
        <p:guide orient="horz" pos="669"/>
        <p:guide orient="horz" pos="336"/>
        <p:guide orient="horz" pos="23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66" d="100"/>
          <a:sy n="66" d="100"/>
        </p:scale>
        <p:origin x="0" y="0"/>
      </p:cViewPr>
      <p:guideLst>
        <p:guide orient="horz" pos="2928"/>
        <p:guide pos="2208"/>
      </p:guideLst>
    </p:cSldViewPr>
  </p:notesViewPr>
  <p:gridSpacing cx="36576" cy="36576"/>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F2AF9C-3BD6-4629-AE27-C727902BE0F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BDD3EAB-29A0-43C7-B565-5476FC43B17B}">
      <dgm:prSet/>
      <dgm:spPr/>
      <dgm:t>
        <a:bodyPr/>
        <a:lstStyle/>
        <a:p>
          <a:pPr rtl="0"/>
          <a:r>
            <a:rPr lang="en-US" b="0" dirty="0"/>
            <a:t>Why </a:t>
          </a:r>
          <a:r>
            <a:rPr lang="en-US" b="0" dirty="0" err="1"/>
            <a:t>ThermoFisher</a:t>
          </a:r>
          <a:r>
            <a:rPr lang="en-US" b="0" dirty="0"/>
            <a:t> Moved to the Cloud</a:t>
          </a:r>
          <a:endParaRPr lang="en-US" dirty="0"/>
        </a:p>
      </dgm:t>
    </dgm:pt>
    <dgm:pt modelId="{5954D12E-27B2-47B7-B3E3-C72EB249C055}" type="parTrans" cxnId="{4F113BFC-3D8F-4D60-9ED8-584FDD77E1DA}">
      <dgm:prSet/>
      <dgm:spPr/>
      <dgm:t>
        <a:bodyPr/>
        <a:lstStyle/>
        <a:p>
          <a:endParaRPr lang="en-US"/>
        </a:p>
      </dgm:t>
    </dgm:pt>
    <dgm:pt modelId="{CA27320F-3F70-4B44-AE3E-C6F72C1F4A5D}" type="sibTrans" cxnId="{4F113BFC-3D8F-4D60-9ED8-584FDD77E1DA}">
      <dgm:prSet/>
      <dgm:spPr/>
      <dgm:t>
        <a:bodyPr/>
        <a:lstStyle/>
        <a:p>
          <a:endParaRPr lang="en-US"/>
        </a:p>
      </dgm:t>
    </dgm:pt>
    <dgm:pt modelId="{4EE891B8-1FB9-42C4-AF7A-00BE6CD248BB}">
      <dgm:prSet/>
      <dgm:spPr/>
      <dgm:t>
        <a:bodyPr/>
        <a:lstStyle/>
        <a:p>
          <a:pPr rtl="0"/>
          <a:r>
            <a:rPr lang="en-US" b="0" dirty="0" err="1"/>
            <a:t>Coldfusion</a:t>
          </a:r>
          <a:r>
            <a:rPr lang="en-US" b="0" dirty="0"/>
            <a:t> Deployment Options (AMIs)</a:t>
          </a:r>
          <a:endParaRPr lang="en-US" dirty="0"/>
        </a:p>
      </dgm:t>
    </dgm:pt>
    <dgm:pt modelId="{BE7629F5-F901-44B9-BB37-ADF760A64A57}" type="parTrans" cxnId="{1887701B-4E97-47AB-BC7E-834B8EC529A0}">
      <dgm:prSet/>
      <dgm:spPr/>
      <dgm:t>
        <a:bodyPr/>
        <a:lstStyle/>
        <a:p>
          <a:endParaRPr lang="en-US"/>
        </a:p>
      </dgm:t>
    </dgm:pt>
    <dgm:pt modelId="{16543D14-22E3-43C3-A218-F175A61E3007}" type="sibTrans" cxnId="{1887701B-4E97-47AB-BC7E-834B8EC529A0}">
      <dgm:prSet/>
      <dgm:spPr/>
      <dgm:t>
        <a:bodyPr/>
        <a:lstStyle/>
        <a:p>
          <a:endParaRPr lang="en-US"/>
        </a:p>
      </dgm:t>
    </dgm:pt>
    <dgm:pt modelId="{A12DF2FC-FBDA-461D-A61F-2191E50D2273}">
      <dgm:prSet/>
      <dgm:spPr/>
      <dgm:t>
        <a:bodyPr/>
        <a:lstStyle/>
        <a:p>
          <a:pPr rtl="0"/>
          <a:r>
            <a:rPr lang="en-US" b="0" dirty="0"/>
            <a:t>Jenkins</a:t>
          </a:r>
          <a:endParaRPr lang="en-US" dirty="0"/>
        </a:p>
      </dgm:t>
    </dgm:pt>
    <dgm:pt modelId="{D1A94E8E-3DD7-4664-BE5B-2539CFFFCDCA}" type="parTrans" cxnId="{A5E201B2-09E7-48ED-94A0-C44467B17994}">
      <dgm:prSet/>
      <dgm:spPr/>
      <dgm:t>
        <a:bodyPr/>
        <a:lstStyle/>
        <a:p>
          <a:endParaRPr lang="en-US"/>
        </a:p>
      </dgm:t>
    </dgm:pt>
    <dgm:pt modelId="{304EE1BA-036F-4F6B-895D-164C7A50228D}" type="sibTrans" cxnId="{A5E201B2-09E7-48ED-94A0-C44467B17994}">
      <dgm:prSet/>
      <dgm:spPr/>
      <dgm:t>
        <a:bodyPr/>
        <a:lstStyle/>
        <a:p>
          <a:endParaRPr lang="en-US"/>
        </a:p>
      </dgm:t>
    </dgm:pt>
    <dgm:pt modelId="{C7316BEA-BB64-45EB-AEE7-CAAB6374B060}">
      <dgm:prSet/>
      <dgm:spPr/>
      <dgm:t>
        <a:bodyPr/>
        <a:lstStyle/>
        <a:p>
          <a:pPr rtl="0"/>
          <a:r>
            <a:rPr lang="en-US" baseline="0" dirty="0"/>
            <a:t>What is it</a:t>
          </a:r>
          <a:endParaRPr lang="en-US" dirty="0"/>
        </a:p>
      </dgm:t>
    </dgm:pt>
    <dgm:pt modelId="{332B2718-039A-46D3-A63F-80BF00AADF8C}" type="parTrans" cxnId="{F3159E5E-72C2-4A06-B1FE-8461B5A3DDFA}">
      <dgm:prSet/>
      <dgm:spPr/>
      <dgm:t>
        <a:bodyPr/>
        <a:lstStyle/>
        <a:p>
          <a:endParaRPr lang="en-US"/>
        </a:p>
      </dgm:t>
    </dgm:pt>
    <dgm:pt modelId="{B2040170-8AF5-49B2-ACB3-68B70A155AD5}" type="sibTrans" cxnId="{F3159E5E-72C2-4A06-B1FE-8461B5A3DDFA}">
      <dgm:prSet/>
      <dgm:spPr/>
      <dgm:t>
        <a:bodyPr/>
        <a:lstStyle/>
        <a:p>
          <a:endParaRPr lang="en-US"/>
        </a:p>
      </dgm:t>
    </dgm:pt>
    <dgm:pt modelId="{060CF0C4-8C4D-427E-88EA-CDA7726054F6}">
      <dgm:prSet/>
      <dgm:spPr/>
      <dgm:t>
        <a:bodyPr/>
        <a:lstStyle/>
        <a:p>
          <a:pPr rtl="0"/>
          <a:r>
            <a:rPr lang="en-US" baseline="0" dirty="0"/>
            <a:t>Deployment Pipelines</a:t>
          </a:r>
          <a:endParaRPr lang="en-US" dirty="0"/>
        </a:p>
      </dgm:t>
    </dgm:pt>
    <dgm:pt modelId="{69777305-70EC-4B93-9FC8-BF34E1FFBAAA}" type="parTrans" cxnId="{09070C16-26F1-4BAE-9282-BF7EC7B46CF0}">
      <dgm:prSet/>
      <dgm:spPr/>
      <dgm:t>
        <a:bodyPr/>
        <a:lstStyle/>
        <a:p>
          <a:endParaRPr lang="en-US"/>
        </a:p>
      </dgm:t>
    </dgm:pt>
    <dgm:pt modelId="{A86FB5F9-6A01-4BF0-9FE8-239311E7B7F0}" type="sibTrans" cxnId="{09070C16-26F1-4BAE-9282-BF7EC7B46CF0}">
      <dgm:prSet/>
      <dgm:spPr/>
      <dgm:t>
        <a:bodyPr/>
        <a:lstStyle/>
        <a:p>
          <a:endParaRPr lang="en-US"/>
        </a:p>
      </dgm:t>
    </dgm:pt>
    <dgm:pt modelId="{BB845FED-6532-45E1-B156-1D089BF8D00A}">
      <dgm:prSet/>
      <dgm:spPr/>
      <dgm:t>
        <a:bodyPr/>
        <a:lstStyle/>
        <a:p>
          <a:pPr rtl="0"/>
          <a:r>
            <a:rPr lang="en-US" baseline="0" dirty="0" err="1"/>
            <a:t>OpsWorks</a:t>
          </a:r>
          <a:endParaRPr lang="en-US" baseline="0" dirty="0"/>
        </a:p>
      </dgm:t>
    </dgm:pt>
    <dgm:pt modelId="{9AAC8B11-AEDC-496C-ABC0-38C4C3BB7EAE}" type="parTrans" cxnId="{AB7415A4-98F7-46D5-BB82-00230DB00882}">
      <dgm:prSet/>
      <dgm:spPr/>
      <dgm:t>
        <a:bodyPr/>
        <a:lstStyle/>
        <a:p>
          <a:endParaRPr lang="en-US"/>
        </a:p>
      </dgm:t>
    </dgm:pt>
    <dgm:pt modelId="{EC1EB1DF-4DC0-4394-AC11-786E71BDD5B3}" type="sibTrans" cxnId="{AB7415A4-98F7-46D5-BB82-00230DB00882}">
      <dgm:prSet/>
      <dgm:spPr/>
      <dgm:t>
        <a:bodyPr/>
        <a:lstStyle/>
        <a:p>
          <a:endParaRPr lang="en-US"/>
        </a:p>
      </dgm:t>
    </dgm:pt>
    <dgm:pt modelId="{39CD107A-8759-430C-BC8E-F8FDC7ACC834}">
      <dgm:prSet/>
      <dgm:spPr/>
      <dgm:t>
        <a:bodyPr/>
        <a:lstStyle/>
        <a:p>
          <a:pPr rtl="0"/>
          <a:r>
            <a:rPr lang="en-US" b="0" dirty="0"/>
            <a:t>AWS Console</a:t>
          </a:r>
          <a:endParaRPr lang="en-US" dirty="0"/>
        </a:p>
      </dgm:t>
    </dgm:pt>
    <dgm:pt modelId="{83510DD1-1364-44D2-A9B6-A8CD069B8755}" type="parTrans" cxnId="{F7EF2BD0-16AC-4985-B52C-65C0C8DC21D5}">
      <dgm:prSet/>
      <dgm:spPr/>
      <dgm:t>
        <a:bodyPr/>
        <a:lstStyle/>
        <a:p>
          <a:endParaRPr lang="en-US"/>
        </a:p>
      </dgm:t>
    </dgm:pt>
    <dgm:pt modelId="{E7E9EABF-B20A-451F-9A88-CBA22EACEAB6}" type="sibTrans" cxnId="{F7EF2BD0-16AC-4985-B52C-65C0C8DC21D5}">
      <dgm:prSet/>
      <dgm:spPr/>
      <dgm:t>
        <a:bodyPr/>
        <a:lstStyle/>
        <a:p>
          <a:endParaRPr lang="en-US"/>
        </a:p>
      </dgm:t>
    </dgm:pt>
    <dgm:pt modelId="{C3CCB9F2-8344-48A0-9F81-CA9A46B0295E}">
      <dgm:prSet/>
      <dgm:spPr/>
      <dgm:t>
        <a:bodyPr/>
        <a:lstStyle/>
        <a:p>
          <a:pPr rtl="0"/>
          <a:r>
            <a:rPr lang="en-US" baseline="0" dirty="0"/>
            <a:t>What is it</a:t>
          </a:r>
          <a:endParaRPr lang="en-US" dirty="0"/>
        </a:p>
      </dgm:t>
    </dgm:pt>
    <dgm:pt modelId="{7482A05C-C47D-4997-868C-625BE7AB2171}" type="parTrans" cxnId="{5C581524-8023-4243-BC96-48AFD1DC79DD}">
      <dgm:prSet/>
      <dgm:spPr/>
      <dgm:t>
        <a:bodyPr/>
        <a:lstStyle/>
        <a:p>
          <a:endParaRPr lang="en-US"/>
        </a:p>
      </dgm:t>
    </dgm:pt>
    <dgm:pt modelId="{AE6D2074-47B4-4F8F-970C-38E6399F3307}" type="sibTrans" cxnId="{5C581524-8023-4243-BC96-48AFD1DC79DD}">
      <dgm:prSet/>
      <dgm:spPr/>
      <dgm:t>
        <a:bodyPr/>
        <a:lstStyle/>
        <a:p>
          <a:endParaRPr lang="en-US"/>
        </a:p>
      </dgm:t>
    </dgm:pt>
    <dgm:pt modelId="{6568F49E-09FB-4374-9D3A-0542E21EC360}">
      <dgm:prSet/>
      <dgm:spPr/>
      <dgm:t>
        <a:bodyPr/>
        <a:lstStyle/>
        <a:p>
          <a:pPr rtl="0"/>
          <a:r>
            <a:rPr lang="en-US" baseline="0" dirty="0"/>
            <a:t>S3 Buckets – creating and accessing</a:t>
          </a:r>
          <a:endParaRPr lang="en-US" dirty="0"/>
        </a:p>
      </dgm:t>
    </dgm:pt>
    <dgm:pt modelId="{8FD78DD5-7374-41D8-AADA-EFDDAA04ADBE}" type="parTrans" cxnId="{33A9919A-90CD-4968-8AB6-FFAE1B845D7D}">
      <dgm:prSet/>
      <dgm:spPr/>
      <dgm:t>
        <a:bodyPr/>
        <a:lstStyle/>
        <a:p>
          <a:endParaRPr lang="en-US"/>
        </a:p>
      </dgm:t>
    </dgm:pt>
    <dgm:pt modelId="{4DFCD0EB-B4A2-4E1F-9BEE-57D56B8580E1}" type="sibTrans" cxnId="{33A9919A-90CD-4968-8AB6-FFAE1B845D7D}">
      <dgm:prSet/>
      <dgm:spPr/>
      <dgm:t>
        <a:bodyPr/>
        <a:lstStyle/>
        <a:p>
          <a:endParaRPr lang="en-US"/>
        </a:p>
      </dgm:t>
    </dgm:pt>
    <dgm:pt modelId="{E254A5F9-C3B3-4D0F-9DAF-8587FE3A93A8}">
      <dgm:prSet/>
      <dgm:spPr/>
      <dgm:t>
        <a:bodyPr/>
        <a:lstStyle/>
        <a:p>
          <a:pPr rtl="0"/>
          <a:r>
            <a:rPr lang="en-US" baseline="0" dirty="0" err="1"/>
            <a:t>OpsWorks</a:t>
          </a:r>
          <a:endParaRPr lang="en-US" baseline="0" dirty="0"/>
        </a:p>
      </dgm:t>
    </dgm:pt>
    <dgm:pt modelId="{76F65DD7-D888-4DF3-AE7B-6AC6B0ED107D}" type="parTrans" cxnId="{8C57E45E-F1C6-4245-8599-1EE0073D0537}">
      <dgm:prSet/>
      <dgm:spPr/>
      <dgm:t>
        <a:bodyPr/>
        <a:lstStyle/>
        <a:p>
          <a:endParaRPr lang="en-US"/>
        </a:p>
      </dgm:t>
    </dgm:pt>
    <dgm:pt modelId="{E65941D3-6312-4440-B581-482255EC7B35}" type="sibTrans" cxnId="{8C57E45E-F1C6-4245-8599-1EE0073D0537}">
      <dgm:prSet/>
      <dgm:spPr/>
      <dgm:t>
        <a:bodyPr/>
        <a:lstStyle/>
        <a:p>
          <a:endParaRPr lang="en-US"/>
        </a:p>
      </dgm:t>
    </dgm:pt>
    <dgm:pt modelId="{1D65678E-A7D9-4BE3-9A97-5EF816F5719D}">
      <dgm:prSet/>
      <dgm:spPr/>
      <dgm:t>
        <a:bodyPr/>
        <a:lstStyle/>
        <a:p>
          <a:pPr rtl="0"/>
          <a:r>
            <a:rPr lang="en-US" b="0" dirty="0"/>
            <a:t>Chef</a:t>
          </a:r>
        </a:p>
      </dgm:t>
    </dgm:pt>
    <dgm:pt modelId="{1AC57AB1-642F-4F8E-988C-B30A087DB892}" type="parTrans" cxnId="{44CB133F-3C16-482D-8508-7F8909EA38A8}">
      <dgm:prSet/>
      <dgm:spPr/>
      <dgm:t>
        <a:bodyPr/>
        <a:lstStyle/>
        <a:p>
          <a:endParaRPr lang="en-US"/>
        </a:p>
      </dgm:t>
    </dgm:pt>
    <dgm:pt modelId="{0A550B5B-14BC-4E30-8772-12DABBDA7E6A}" type="sibTrans" cxnId="{44CB133F-3C16-482D-8508-7F8909EA38A8}">
      <dgm:prSet/>
      <dgm:spPr/>
      <dgm:t>
        <a:bodyPr/>
        <a:lstStyle/>
        <a:p>
          <a:endParaRPr lang="en-US"/>
        </a:p>
      </dgm:t>
    </dgm:pt>
    <dgm:pt modelId="{AB2D8EF8-9DDE-4A9E-BCCC-27CE630A073F}">
      <dgm:prSet/>
      <dgm:spPr/>
      <dgm:t>
        <a:bodyPr/>
        <a:lstStyle/>
        <a:p>
          <a:pPr rtl="0"/>
          <a:r>
            <a:rPr lang="en-US" baseline="0" dirty="0"/>
            <a:t>Environment files (</a:t>
          </a:r>
          <a:r>
            <a:rPr lang="en-US" baseline="0" dirty="0" err="1"/>
            <a:t>yaml</a:t>
          </a:r>
          <a:r>
            <a:rPr lang="en-US" baseline="0" dirty="0"/>
            <a:t>)</a:t>
          </a:r>
          <a:endParaRPr lang="en-US" dirty="0"/>
        </a:p>
      </dgm:t>
    </dgm:pt>
    <dgm:pt modelId="{0C019B29-DD2B-4A19-925A-F2CE60D4F069}" type="parTrans" cxnId="{6277BA9F-AEDF-402C-A08F-D003C145C434}">
      <dgm:prSet/>
      <dgm:spPr/>
      <dgm:t>
        <a:bodyPr/>
        <a:lstStyle/>
        <a:p>
          <a:endParaRPr lang="en-US"/>
        </a:p>
      </dgm:t>
    </dgm:pt>
    <dgm:pt modelId="{2C770888-8917-4334-8F3D-66EA2469F8F9}" type="sibTrans" cxnId="{6277BA9F-AEDF-402C-A08F-D003C145C434}">
      <dgm:prSet/>
      <dgm:spPr/>
      <dgm:t>
        <a:bodyPr/>
        <a:lstStyle/>
        <a:p>
          <a:endParaRPr lang="en-US"/>
        </a:p>
      </dgm:t>
    </dgm:pt>
    <dgm:pt modelId="{DA612EE2-09FF-45FB-9392-9CD92FD5B950}">
      <dgm:prSet/>
      <dgm:spPr/>
      <dgm:t>
        <a:bodyPr/>
        <a:lstStyle/>
        <a:p>
          <a:pPr rtl="0"/>
          <a:r>
            <a:rPr lang="en-US" baseline="0" dirty="0"/>
            <a:t>Creating dynamic  CF installs</a:t>
          </a:r>
          <a:endParaRPr lang="en-US" dirty="0"/>
        </a:p>
      </dgm:t>
    </dgm:pt>
    <dgm:pt modelId="{74DA4CB0-6534-4453-AA97-3B56AFD1FE1D}" type="parTrans" cxnId="{C4DD308D-0A65-4043-A654-E61AAC28E766}">
      <dgm:prSet/>
      <dgm:spPr/>
      <dgm:t>
        <a:bodyPr/>
        <a:lstStyle/>
        <a:p>
          <a:endParaRPr lang="en-US"/>
        </a:p>
      </dgm:t>
    </dgm:pt>
    <dgm:pt modelId="{AD5A595A-430F-480C-902B-0DC5B6763111}" type="sibTrans" cxnId="{C4DD308D-0A65-4043-A654-E61AAC28E766}">
      <dgm:prSet/>
      <dgm:spPr/>
      <dgm:t>
        <a:bodyPr/>
        <a:lstStyle/>
        <a:p>
          <a:endParaRPr lang="en-US"/>
        </a:p>
      </dgm:t>
    </dgm:pt>
    <dgm:pt modelId="{7A482D0B-3692-4A73-ACD6-FDC54A7A1A95}">
      <dgm:prSet/>
      <dgm:spPr/>
      <dgm:t>
        <a:bodyPr/>
        <a:lstStyle/>
        <a:p>
          <a:pPr rtl="0"/>
          <a:r>
            <a:rPr lang="en-US" b="0" dirty="0"/>
            <a:t>API Manager in the Cloud</a:t>
          </a:r>
          <a:endParaRPr lang="en-US" dirty="0"/>
        </a:p>
      </dgm:t>
    </dgm:pt>
    <dgm:pt modelId="{C1E3B230-622A-47C7-8A50-4D65E1EF809C}" type="parTrans" cxnId="{1F3209B1-71CD-4545-9825-F24A00C37798}">
      <dgm:prSet/>
      <dgm:spPr/>
      <dgm:t>
        <a:bodyPr/>
        <a:lstStyle/>
        <a:p>
          <a:endParaRPr lang="en-US"/>
        </a:p>
      </dgm:t>
    </dgm:pt>
    <dgm:pt modelId="{D5C07B55-1525-491C-9D23-1B92518AC40C}" type="sibTrans" cxnId="{1F3209B1-71CD-4545-9825-F24A00C37798}">
      <dgm:prSet/>
      <dgm:spPr/>
      <dgm:t>
        <a:bodyPr/>
        <a:lstStyle/>
        <a:p>
          <a:endParaRPr lang="en-US"/>
        </a:p>
      </dgm:t>
    </dgm:pt>
    <dgm:pt modelId="{57EFF796-5023-4506-9DBD-CE603AF824E8}">
      <dgm:prSet/>
      <dgm:spPr/>
      <dgm:t>
        <a:bodyPr/>
        <a:lstStyle/>
        <a:p>
          <a:pPr rtl="0"/>
          <a:r>
            <a:rPr lang="en-US" b="0" dirty="0"/>
            <a:t>Questions</a:t>
          </a:r>
          <a:endParaRPr lang="en-US" dirty="0"/>
        </a:p>
      </dgm:t>
    </dgm:pt>
    <dgm:pt modelId="{A9787DE0-5103-4F5F-B018-2AF62128FDAC}" type="parTrans" cxnId="{1BED93FC-E515-4FD3-BFF1-0B5F2CA76DFB}">
      <dgm:prSet/>
      <dgm:spPr/>
      <dgm:t>
        <a:bodyPr/>
        <a:lstStyle/>
        <a:p>
          <a:endParaRPr lang="en-US"/>
        </a:p>
      </dgm:t>
    </dgm:pt>
    <dgm:pt modelId="{B92B835F-C499-4DAD-B6C2-D19F56C60578}" type="sibTrans" cxnId="{1BED93FC-E515-4FD3-BFF1-0B5F2CA76DFB}">
      <dgm:prSet/>
      <dgm:spPr/>
      <dgm:t>
        <a:bodyPr/>
        <a:lstStyle/>
        <a:p>
          <a:endParaRPr lang="en-US"/>
        </a:p>
      </dgm:t>
    </dgm:pt>
    <dgm:pt modelId="{CB17ED0B-3E91-418B-B538-2B2F1BC30F46}" type="pres">
      <dgm:prSet presAssocID="{5BF2AF9C-3BD6-4629-AE27-C727902BE0FF}" presName="Name0" presStyleCnt="0">
        <dgm:presLayoutVars>
          <dgm:dir/>
          <dgm:animLvl val="lvl"/>
          <dgm:resizeHandles val="exact"/>
        </dgm:presLayoutVars>
      </dgm:prSet>
      <dgm:spPr/>
    </dgm:pt>
    <dgm:pt modelId="{A6E465A4-1F3A-40D8-AA3C-7CB88AE8E93A}" type="pres">
      <dgm:prSet presAssocID="{EBDD3EAB-29A0-43C7-B565-5476FC43B17B}" presName="linNode" presStyleCnt="0"/>
      <dgm:spPr/>
    </dgm:pt>
    <dgm:pt modelId="{831995FC-B5B5-42AE-BC1C-863207A445FD}" type="pres">
      <dgm:prSet presAssocID="{EBDD3EAB-29A0-43C7-B565-5476FC43B17B}" presName="parentText" presStyleLbl="node1" presStyleIdx="0" presStyleCnt="7">
        <dgm:presLayoutVars>
          <dgm:chMax val="1"/>
          <dgm:bulletEnabled val="1"/>
        </dgm:presLayoutVars>
      </dgm:prSet>
      <dgm:spPr/>
    </dgm:pt>
    <dgm:pt modelId="{E86B68A4-66E7-44B9-A460-DF753EE959B6}" type="pres">
      <dgm:prSet presAssocID="{CA27320F-3F70-4B44-AE3E-C6F72C1F4A5D}" presName="sp" presStyleCnt="0"/>
      <dgm:spPr/>
    </dgm:pt>
    <dgm:pt modelId="{6B8C29D7-16B3-435E-86B1-2A62C5732CFC}" type="pres">
      <dgm:prSet presAssocID="{4EE891B8-1FB9-42C4-AF7A-00BE6CD248BB}" presName="linNode" presStyleCnt="0"/>
      <dgm:spPr/>
    </dgm:pt>
    <dgm:pt modelId="{FD67B68C-5248-4FEC-A45D-1220C9815D5D}" type="pres">
      <dgm:prSet presAssocID="{4EE891B8-1FB9-42C4-AF7A-00BE6CD248BB}" presName="parentText" presStyleLbl="node1" presStyleIdx="1" presStyleCnt="7">
        <dgm:presLayoutVars>
          <dgm:chMax val="1"/>
          <dgm:bulletEnabled val="1"/>
        </dgm:presLayoutVars>
      </dgm:prSet>
      <dgm:spPr/>
    </dgm:pt>
    <dgm:pt modelId="{0E84F7F3-55D5-4006-9CA7-C90008852042}" type="pres">
      <dgm:prSet presAssocID="{16543D14-22E3-43C3-A218-F175A61E3007}" presName="sp" presStyleCnt="0"/>
      <dgm:spPr/>
    </dgm:pt>
    <dgm:pt modelId="{027DF648-6EA2-4FB6-9B01-FBB81265A55E}" type="pres">
      <dgm:prSet presAssocID="{A12DF2FC-FBDA-461D-A61F-2191E50D2273}" presName="linNode" presStyleCnt="0"/>
      <dgm:spPr/>
    </dgm:pt>
    <dgm:pt modelId="{C4BBCE3D-77B5-45E2-9A7C-2665B7F20DE3}" type="pres">
      <dgm:prSet presAssocID="{A12DF2FC-FBDA-461D-A61F-2191E50D2273}" presName="parentText" presStyleLbl="node1" presStyleIdx="2" presStyleCnt="7">
        <dgm:presLayoutVars>
          <dgm:chMax val="1"/>
          <dgm:bulletEnabled val="1"/>
        </dgm:presLayoutVars>
      </dgm:prSet>
      <dgm:spPr/>
    </dgm:pt>
    <dgm:pt modelId="{3754FF48-2029-4429-8951-A42EBA04BC8E}" type="pres">
      <dgm:prSet presAssocID="{A12DF2FC-FBDA-461D-A61F-2191E50D2273}" presName="descendantText" presStyleLbl="alignAccFollowNode1" presStyleIdx="0" presStyleCnt="3">
        <dgm:presLayoutVars>
          <dgm:bulletEnabled val="1"/>
        </dgm:presLayoutVars>
      </dgm:prSet>
      <dgm:spPr/>
    </dgm:pt>
    <dgm:pt modelId="{7FB1731F-E432-42DF-966C-E998840D712C}" type="pres">
      <dgm:prSet presAssocID="{304EE1BA-036F-4F6B-895D-164C7A50228D}" presName="sp" presStyleCnt="0"/>
      <dgm:spPr/>
    </dgm:pt>
    <dgm:pt modelId="{FF8BB316-6506-4854-96A5-0A7678A36BCA}" type="pres">
      <dgm:prSet presAssocID="{39CD107A-8759-430C-BC8E-F8FDC7ACC834}" presName="linNode" presStyleCnt="0"/>
      <dgm:spPr/>
    </dgm:pt>
    <dgm:pt modelId="{9D8183CE-BFB4-44A7-B05C-F1E48A7B7408}" type="pres">
      <dgm:prSet presAssocID="{39CD107A-8759-430C-BC8E-F8FDC7ACC834}" presName="parentText" presStyleLbl="node1" presStyleIdx="3" presStyleCnt="7">
        <dgm:presLayoutVars>
          <dgm:chMax val="1"/>
          <dgm:bulletEnabled val="1"/>
        </dgm:presLayoutVars>
      </dgm:prSet>
      <dgm:spPr/>
    </dgm:pt>
    <dgm:pt modelId="{271A0C52-33CA-4B38-BEE8-1B4CAE251696}" type="pres">
      <dgm:prSet presAssocID="{39CD107A-8759-430C-BC8E-F8FDC7ACC834}" presName="descendantText" presStyleLbl="alignAccFollowNode1" presStyleIdx="1" presStyleCnt="3">
        <dgm:presLayoutVars>
          <dgm:bulletEnabled val="1"/>
        </dgm:presLayoutVars>
      </dgm:prSet>
      <dgm:spPr/>
    </dgm:pt>
    <dgm:pt modelId="{BA17433B-1CA7-4DBB-A484-C2BEB1FB4978}" type="pres">
      <dgm:prSet presAssocID="{E7E9EABF-B20A-451F-9A88-CBA22EACEAB6}" presName="sp" presStyleCnt="0"/>
      <dgm:spPr/>
    </dgm:pt>
    <dgm:pt modelId="{F259D409-0152-4A0B-8878-83CD320E51C6}" type="pres">
      <dgm:prSet presAssocID="{1D65678E-A7D9-4BE3-9A97-5EF816F5719D}" presName="linNode" presStyleCnt="0"/>
      <dgm:spPr/>
    </dgm:pt>
    <dgm:pt modelId="{605B1BC0-6DF7-40DD-9136-E8A5F9F12341}" type="pres">
      <dgm:prSet presAssocID="{1D65678E-A7D9-4BE3-9A97-5EF816F5719D}" presName="parentText" presStyleLbl="node1" presStyleIdx="4" presStyleCnt="7">
        <dgm:presLayoutVars>
          <dgm:chMax val="1"/>
          <dgm:bulletEnabled val="1"/>
        </dgm:presLayoutVars>
      </dgm:prSet>
      <dgm:spPr/>
    </dgm:pt>
    <dgm:pt modelId="{59641E29-A30F-4EDC-96EA-8400148F2607}" type="pres">
      <dgm:prSet presAssocID="{1D65678E-A7D9-4BE3-9A97-5EF816F5719D}" presName="descendantText" presStyleLbl="alignAccFollowNode1" presStyleIdx="2" presStyleCnt="3">
        <dgm:presLayoutVars>
          <dgm:bulletEnabled val="1"/>
        </dgm:presLayoutVars>
      </dgm:prSet>
      <dgm:spPr/>
    </dgm:pt>
    <dgm:pt modelId="{E80A327F-1DF1-4C78-809E-7C5F2374918A}" type="pres">
      <dgm:prSet presAssocID="{0A550B5B-14BC-4E30-8772-12DABBDA7E6A}" presName="sp" presStyleCnt="0"/>
      <dgm:spPr/>
    </dgm:pt>
    <dgm:pt modelId="{C7499495-51D5-46DF-9E8B-8D7041552E00}" type="pres">
      <dgm:prSet presAssocID="{7A482D0B-3692-4A73-ACD6-FDC54A7A1A95}" presName="linNode" presStyleCnt="0"/>
      <dgm:spPr/>
    </dgm:pt>
    <dgm:pt modelId="{A468507F-3FCA-4F9A-AD31-E86F30605063}" type="pres">
      <dgm:prSet presAssocID="{7A482D0B-3692-4A73-ACD6-FDC54A7A1A95}" presName="parentText" presStyleLbl="node1" presStyleIdx="5" presStyleCnt="7">
        <dgm:presLayoutVars>
          <dgm:chMax val="1"/>
          <dgm:bulletEnabled val="1"/>
        </dgm:presLayoutVars>
      </dgm:prSet>
      <dgm:spPr/>
    </dgm:pt>
    <dgm:pt modelId="{9CCF99C1-0426-4409-AF20-5C39E4A81350}" type="pres">
      <dgm:prSet presAssocID="{D5C07B55-1525-491C-9D23-1B92518AC40C}" presName="sp" presStyleCnt="0"/>
      <dgm:spPr/>
    </dgm:pt>
    <dgm:pt modelId="{66CC6838-DE31-46CE-9790-F7CF5F88EDFC}" type="pres">
      <dgm:prSet presAssocID="{57EFF796-5023-4506-9DBD-CE603AF824E8}" presName="linNode" presStyleCnt="0"/>
      <dgm:spPr/>
    </dgm:pt>
    <dgm:pt modelId="{5B691110-3EFC-41B0-9673-C65322B08A2A}" type="pres">
      <dgm:prSet presAssocID="{57EFF796-5023-4506-9DBD-CE603AF824E8}" presName="parentText" presStyleLbl="node1" presStyleIdx="6" presStyleCnt="7">
        <dgm:presLayoutVars>
          <dgm:chMax val="1"/>
          <dgm:bulletEnabled val="1"/>
        </dgm:presLayoutVars>
      </dgm:prSet>
      <dgm:spPr/>
    </dgm:pt>
  </dgm:ptLst>
  <dgm:cxnLst>
    <dgm:cxn modelId="{8952FB02-129F-484C-8301-867BADC2ED8E}" type="presOf" srcId="{5BF2AF9C-3BD6-4629-AE27-C727902BE0FF}" destId="{CB17ED0B-3E91-418B-B538-2B2F1BC30F46}" srcOrd="0" destOrd="0" presId="urn:microsoft.com/office/officeart/2005/8/layout/vList5"/>
    <dgm:cxn modelId="{09070C16-26F1-4BAE-9282-BF7EC7B46CF0}" srcId="{A12DF2FC-FBDA-461D-A61F-2191E50D2273}" destId="{060CF0C4-8C4D-427E-88EA-CDA7726054F6}" srcOrd="1" destOrd="0" parTransId="{69777305-70EC-4B93-9FC8-BF34E1FFBAAA}" sibTransId="{A86FB5F9-6A01-4BF0-9FE8-239311E7B7F0}"/>
    <dgm:cxn modelId="{417F7316-9E37-4A6A-B783-67FB2ECB88DF}" type="presOf" srcId="{1D65678E-A7D9-4BE3-9A97-5EF816F5719D}" destId="{605B1BC0-6DF7-40DD-9136-E8A5F9F12341}" srcOrd="0" destOrd="0" presId="urn:microsoft.com/office/officeart/2005/8/layout/vList5"/>
    <dgm:cxn modelId="{1887701B-4E97-47AB-BC7E-834B8EC529A0}" srcId="{5BF2AF9C-3BD6-4629-AE27-C727902BE0FF}" destId="{4EE891B8-1FB9-42C4-AF7A-00BE6CD248BB}" srcOrd="1" destOrd="0" parTransId="{BE7629F5-F901-44B9-BB37-ADF760A64A57}" sibTransId="{16543D14-22E3-43C3-A218-F175A61E3007}"/>
    <dgm:cxn modelId="{0EE3771E-02AF-4076-A0B2-8E20CDB80DA2}" type="presOf" srcId="{AB2D8EF8-9DDE-4A9E-BCCC-27CE630A073F}" destId="{59641E29-A30F-4EDC-96EA-8400148F2607}" srcOrd="0" destOrd="0" presId="urn:microsoft.com/office/officeart/2005/8/layout/vList5"/>
    <dgm:cxn modelId="{5C581524-8023-4243-BC96-48AFD1DC79DD}" srcId="{39CD107A-8759-430C-BC8E-F8FDC7ACC834}" destId="{C3CCB9F2-8344-48A0-9F81-CA9A46B0295E}" srcOrd="0" destOrd="0" parTransId="{7482A05C-C47D-4997-868C-625BE7AB2171}" sibTransId="{AE6D2074-47B4-4F8F-970C-38E6399F3307}"/>
    <dgm:cxn modelId="{9AA32732-5B1F-4C98-B4C3-D5B0A08CC786}" type="presOf" srcId="{39CD107A-8759-430C-BC8E-F8FDC7ACC834}" destId="{9D8183CE-BFB4-44A7-B05C-F1E48A7B7408}" srcOrd="0" destOrd="0" presId="urn:microsoft.com/office/officeart/2005/8/layout/vList5"/>
    <dgm:cxn modelId="{239A5F3A-5A01-43D9-8DDC-0E2622BABC72}" type="presOf" srcId="{57EFF796-5023-4506-9DBD-CE603AF824E8}" destId="{5B691110-3EFC-41B0-9673-C65322B08A2A}" srcOrd="0" destOrd="0" presId="urn:microsoft.com/office/officeart/2005/8/layout/vList5"/>
    <dgm:cxn modelId="{44CB133F-3C16-482D-8508-7F8909EA38A8}" srcId="{5BF2AF9C-3BD6-4629-AE27-C727902BE0FF}" destId="{1D65678E-A7D9-4BE3-9A97-5EF816F5719D}" srcOrd="4" destOrd="0" parTransId="{1AC57AB1-642F-4F8E-988C-B30A087DB892}" sibTransId="{0A550B5B-14BC-4E30-8772-12DABBDA7E6A}"/>
    <dgm:cxn modelId="{F3159E5E-72C2-4A06-B1FE-8461B5A3DDFA}" srcId="{A12DF2FC-FBDA-461D-A61F-2191E50D2273}" destId="{C7316BEA-BB64-45EB-AEE7-CAAB6374B060}" srcOrd="0" destOrd="0" parTransId="{332B2718-039A-46D3-A63F-80BF00AADF8C}" sibTransId="{B2040170-8AF5-49B2-ACB3-68B70A155AD5}"/>
    <dgm:cxn modelId="{8C57E45E-F1C6-4245-8599-1EE0073D0537}" srcId="{39CD107A-8759-430C-BC8E-F8FDC7ACC834}" destId="{E254A5F9-C3B3-4D0F-9DAF-8587FE3A93A8}" srcOrd="2" destOrd="0" parTransId="{76F65DD7-D888-4DF3-AE7B-6AC6B0ED107D}" sibTransId="{E65941D3-6312-4440-B581-482255EC7B35}"/>
    <dgm:cxn modelId="{7DD42841-0402-4823-B78E-5B7028163ECB}" type="presOf" srcId="{BB845FED-6532-45E1-B156-1D089BF8D00A}" destId="{3754FF48-2029-4429-8951-A42EBA04BC8E}" srcOrd="0" destOrd="2" presId="urn:microsoft.com/office/officeart/2005/8/layout/vList5"/>
    <dgm:cxn modelId="{0BF1E451-430F-47AE-ACBF-7211D2B480C4}" type="presOf" srcId="{C3CCB9F2-8344-48A0-9F81-CA9A46B0295E}" destId="{271A0C52-33CA-4B38-BEE8-1B4CAE251696}" srcOrd="0" destOrd="0" presId="urn:microsoft.com/office/officeart/2005/8/layout/vList5"/>
    <dgm:cxn modelId="{CD87A779-6FB6-44D6-9F15-339E288BC63D}" type="presOf" srcId="{7A482D0B-3692-4A73-ACD6-FDC54A7A1A95}" destId="{A468507F-3FCA-4F9A-AD31-E86F30605063}" srcOrd="0" destOrd="0" presId="urn:microsoft.com/office/officeart/2005/8/layout/vList5"/>
    <dgm:cxn modelId="{6849305A-4B9B-48AB-B05C-9C67271D479E}" type="presOf" srcId="{6568F49E-09FB-4374-9D3A-0542E21EC360}" destId="{271A0C52-33CA-4B38-BEE8-1B4CAE251696}" srcOrd="0" destOrd="1" presId="urn:microsoft.com/office/officeart/2005/8/layout/vList5"/>
    <dgm:cxn modelId="{C4DD308D-0A65-4043-A654-E61AAC28E766}" srcId="{1D65678E-A7D9-4BE3-9A97-5EF816F5719D}" destId="{DA612EE2-09FF-45FB-9392-9CD92FD5B950}" srcOrd="1" destOrd="0" parTransId="{74DA4CB0-6534-4453-AA97-3B56AFD1FE1D}" sibTransId="{AD5A595A-430F-480C-902B-0DC5B6763111}"/>
    <dgm:cxn modelId="{33A9919A-90CD-4968-8AB6-FFAE1B845D7D}" srcId="{39CD107A-8759-430C-BC8E-F8FDC7ACC834}" destId="{6568F49E-09FB-4374-9D3A-0542E21EC360}" srcOrd="1" destOrd="0" parTransId="{8FD78DD5-7374-41D8-AADA-EFDDAA04ADBE}" sibTransId="{4DFCD0EB-B4A2-4E1F-9BEE-57D56B8580E1}"/>
    <dgm:cxn modelId="{6277BA9F-AEDF-402C-A08F-D003C145C434}" srcId="{1D65678E-A7D9-4BE3-9A97-5EF816F5719D}" destId="{AB2D8EF8-9DDE-4A9E-BCCC-27CE630A073F}" srcOrd="0" destOrd="0" parTransId="{0C019B29-DD2B-4A19-925A-F2CE60D4F069}" sibTransId="{2C770888-8917-4334-8F3D-66EA2469F8F9}"/>
    <dgm:cxn modelId="{AB7415A4-98F7-46D5-BB82-00230DB00882}" srcId="{A12DF2FC-FBDA-461D-A61F-2191E50D2273}" destId="{BB845FED-6532-45E1-B156-1D089BF8D00A}" srcOrd="2" destOrd="0" parTransId="{9AAC8B11-AEDC-496C-ABC0-38C4C3BB7EAE}" sibTransId="{EC1EB1DF-4DC0-4394-AC11-786E71BDD5B3}"/>
    <dgm:cxn modelId="{1F3209B1-71CD-4545-9825-F24A00C37798}" srcId="{5BF2AF9C-3BD6-4629-AE27-C727902BE0FF}" destId="{7A482D0B-3692-4A73-ACD6-FDC54A7A1A95}" srcOrd="5" destOrd="0" parTransId="{C1E3B230-622A-47C7-8A50-4D65E1EF809C}" sibTransId="{D5C07B55-1525-491C-9D23-1B92518AC40C}"/>
    <dgm:cxn modelId="{A5E201B2-09E7-48ED-94A0-C44467B17994}" srcId="{5BF2AF9C-3BD6-4629-AE27-C727902BE0FF}" destId="{A12DF2FC-FBDA-461D-A61F-2191E50D2273}" srcOrd="2" destOrd="0" parTransId="{D1A94E8E-3DD7-4664-BE5B-2539CFFFCDCA}" sibTransId="{304EE1BA-036F-4F6B-895D-164C7A50228D}"/>
    <dgm:cxn modelId="{759527B8-6FA8-4F13-8DF2-8EA526B98DF6}" type="presOf" srcId="{E254A5F9-C3B3-4D0F-9DAF-8587FE3A93A8}" destId="{271A0C52-33CA-4B38-BEE8-1B4CAE251696}" srcOrd="0" destOrd="2" presId="urn:microsoft.com/office/officeart/2005/8/layout/vList5"/>
    <dgm:cxn modelId="{71C080C1-5064-4C70-9B80-AE538761429C}" type="presOf" srcId="{4EE891B8-1FB9-42C4-AF7A-00BE6CD248BB}" destId="{FD67B68C-5248-4FEC-A45D-1220C9815D5D}" srcOrd="0" destOrd="0" presId="urn:microsoft.com/office/officeart/2005/8/layout/vList5"/>
    <dgm:cxn modelId="{DC72A3C9-F4EA-4901-8F3F-D1D95BAA1293}" type="presOf" srcId="{A12DF2FC-FBDA-461D-A61F-2191E50D2273}" destId="{C4BBCE3D-77B5-45E2-9A7C-2665B7F20DE3}" srcOrd="0" destOrd="0" presId="urn:microsoft.com/office/officeart/2005/8/layout/vList5"/>
    <dgm:cxn modelId="{F7EF2BD0-16AC-4985-B52C-65C0C8DC21D5}" srcId="{5BF2AF9C-3BD6-4629-AE27-C727902BE0FF}" destId="{39CD107A-8759-430C-BC8E-F8FDC7ACC834}" srcOrd="3" destOrd="0" parTransId="{83510DD1-1364-44D2-A9B6-A8CD069B8755}" sibTransId="{E7E9EABF-B20A-451F-9A88-CBA22EACEAB6}"/>
    <dgm:cxn modelId="{3593AFD3-0BD3-428A-8630-24AEFFBAAD9D}" type="presOf" srcId="{EBDD3EAB-29A0-43C7-B565-5476FC43B17B}" destId="{831995FC-B5B5-42AE-BC1C-863207A445FD}" srcOrd="0" destOrd="0" presId="urn:microsoft.com/office/officeart/2005/8/layout/vList5"/>
    <dgm:cxn modelId="{21DE6CE8-D82C-4E97-916C-C042D6B004F7}" type="presOf" srcId="{060CF0C4-8C4D-427E-88EA-CDA7726054F6}" destId="{3754FF48-2029-4429-8951-A42EBA04BC8E}" srcOrd="0" destOrd="1" presId="urn:microsoft.com/office/officeart/2005/8/layout/vList5"/>
    <dgm:cxn modelId="{6448F5ED-77CA-4290-B9E4-204ACEF579A9}" type="presOf" srcId="{C7316BEA-BB64-45EB-AEE7-CAAB6374B060}" destId="{3754FF48-2029-4429-8951-A42EBA04BC8E}" srcOrd="0" destOrd="0" presId="urn:microsoft.com/office/officeart/2005/8/layout/vList5"/>
    <dgm:cxn modelId="{7AF5FCF2-CA91-41C8-A2AD-84EEE53C20DC}" type="presOf" srcId="{DA612EE2-09FF-45FB-9392-9CD92FD5B950}" destId="{59641E29-A30F-4EDC-96EA-8400148F2607}" srcOrd="0" destOrd="1" presId="urn:microsoft.com/office/officeart/2005/8/layout/vList5"/>
    <dgm:cxn modelId="{4F113BFC-3D8F-4D60-9ED8-584FDD77E1DA}" srcId="{5BF2AF9C-3BD6-4629-AE27-C727902BE0FF}" destId="{EBDD3EAB-29A0-43C7-B565-5476FC43B17B}" srcOrd="0" destOrd="0" parTransId="{5954D12E-27B2-47B7-B3E3-C72EB249C055}" sibTransId="{CA27320F-3F70-4B44-AE3E-C6F72C1F4A5D}"/>
    <dgm:cxn modelId="{1BED93FC-E515-4FD3-BFF1-0B5F2CA76DFB}" srcId="{5BF2AF9C-3BD6-4629-AE27-C727902BE0FF}" destId="{57EFF796-5023-4506-9DBD-CE603AF824E8}" srcOrd="6" destOrd="0" parTransId="{A9787DE0-5103-4F5F-B018-2AF62128FDAC}" sibTransId="{B92B835F-C499-4DAD-B6C2-D19F56C60578}"/>
    <dgm:cxn modelId="{76629F63-930F-4646-A1FA-B881D0BEF413}" type="presParOf" srcId="{CB17ED0B-3E91-418B-B538-2B2F1BC30F46}" destId="{A6E465A4-1F3A-40D8-AA3C-7CB88AE8E93A}" srcOrd="0" destOrd="0" presId="urn:microsoft.com/office/officeart/2005/8/layout/vList5"/>
    <dgm:cxn modelId="{039BB284-DDB6-4355-BEDE-F546123901E9}" type="presParOf" srcId="{A6E465A4-1F3A-40D8-AA3C-7CB88AE8E93A}" destId="{831995FC-B5B5-42AE-BC1C-863207A445FD}" srcOrd="0" destOrd="0" presId="urn:microsoft.com/office/officeart/2005/8/layout/vList5"/>
    <dgm:cxn modelId="{17104CDD-9FA5-40CB-B126-602120183DD5}" type="presParOf" srcId="{CB17ED0B-3E91-418B-B538-2B2F1BC30F46}" destId="{E86B68A4-66E7-44B9-A460-DF753EE959B6}" srcOrd="1" destOrd="0" presId="urn:microsoft.com/office/officeart/2005/8/layout/vList5"/>
    <dgm:cxn modelId="{B8FE40CD-2FC2-4255-A11E-F3DCCB0358E9}" type="presParOf" srcId="{CB17ED0B-3E91-418B-B538-2B2F1BC30F46}" destId="{6B8C29D7-16B3-435E-86B1-2A62C5732CFC}" srcOrd="2" destOrd="0" presId="urn:microsoft.com/office/officeart/2005/8/layout/vList5"/>
    <dgm:cxn modelId="{C5E87130-B9BA-4764-AE1A-B323538364B9}" type="presParOf" srcId="{6B8C29D7-16B3-435E-86B1-2A62C5732CFC}" destId="{FD67B68C-5248-4FEC-A45D-1220C9815D5D}" srcOrd="0" destOrd="0" presId="urn:microsoft.com/office/officeart/2005/8/layout/vList5"/>
    <dgm:cxn modelId="{BB742069-D38C-4AA6-8B8A-F463C7312BF8}" type="presParOf" srcId="{CB17ED0B-3E91-418B-B538-2B2F1BC30F46}" destId="{0E84F7F3-55D5-4006-9CA7-C90008852042}" srcOrd="3" destOrd="0" presId="urn:microsoft.com/office/officeart/2005/8/layout/vList5"/>
    <dgm:cxn modelId="{9254AD52-7228-4BEF-9B01-C3C05156D52C}" type="presParOf" srcId="{CB17ED0B-3E91-418B-B538-2B2F1BC30F46}" destId="{027DF648-6EA2-4FB6-9B01-FBB81265A55E}" srcOrd="4" destOrd="0" presId="urn:microsoft.com/office/officeart/2005/8/layout/vList5"/>
    <dgm:cxn modelId="{4AB75E03-D394-46B8-8B92-36104A909401}" type="presParOf" srcId="{027DF648-6EA2-4FB6-9B01-FBB81265A55E}" destId="{C4BBCE3D-77B5-45E2-9A7C-2665B7F20DE3}" srcOrd="0" destOrd="0" presId="urn:microsoft.com/office/officeart/2005/8/layout/vList5"/>
    <dgm:cxn modelId="{9AAF211A-0809-487A-945D-BF821D29793F}" type="presParOf" srcId="{027DF648-6EA2-4FB6-9B01-FBB81265A55E}" destId="{3754FF48-2029-4429-8951-A42EBA04BC8E}" srcOrd="1" destOrd="0" presId="urn:microsoft.com/office/officeart/2005/8/layout/vList5"/>
    <dgm:cxn modelId="{D9A34B22-A153-4106-B1B8-7D6740E16101}" type="presParOf" srcId="{CB17ED0B-3E91-418B-B538-2B2F1BC30F46}" destId="{7FB1731F-E432-42DF-966C-E998840D712C}" srcOrd="5" destOrd="0" presId="urn:microsoft.com/office/officeart/2005/8/layout/vList5"/>
    <dgm:cxn modelId="{66CCADA0-BD5C-438D-925A-63737E5B18EB}" type="presParOf" srcId="{CB17ED0B-3E91-418B-B538-2B2F1BC30F46}" destId="{FF8BB316-6506-4854-96A5-0A7678A36BCA}" srcOrd="6" destOrd="0" presId="urn:microsoft.com/office/officeart/2005/8/layout/vList5"/>
    <dgm:cxn modelId="{13EC5E44-FAA3-4873-B963-5A93A663F791}" type="presParOf" srcId="{FF8BB316-6506-4854-96A5-0A7678A36BCA}" destId="{9D8183CE-BFB4-44A7-B05C-F1E48A7B7408}" srcOrd="0" destOrd="0" presId="urn:microsoft.com/office/officeart/2005/8/layout/vList5"/>
    <dgm:cxn modelId="{2091B4EF-2819-4FD9-9293-E361F1CE4446}" type="presParOf" srcId="{FF8BB316-6506-4854-96A5-0A7678A36BCA}" destId="{271A0C52-33CA-4B38-BEE8-1B4CAE251696}" srcOrd="1" destOrd="0" presId="urn:microsoft.com/office/officeart/2005/8/layout/vList5"/>
    <dgm:cxn modelId="{CE412317-3D51-4AD3-8601-6BF17C0FB9B5}" type="presParOf" srcId="{CB17ED0B-3E91-418B-B538-2B2F1BC30F46}" destId="{BA17433B-1CA7-4DBB-A484-C2BEB1FB4978}" srcOrd="7" destOrd="0" presId="urn:microsoft.com/office/officeart/2005/8/layout/vList5"/>
    <dgm:cxn modelId="{D8C23D65-AF19-4B51-8A50-DD48BEB1AB34}" type="presParOf" srcId="{CB17ED0B-3E91-418B-B538-2B2F1BC30F46}" destId="{F259D409-0152-4A0B-8878-83CD320E51C6}" srcOrd="8" destOrd="0" presId="urn:microsoft.com/office/officeart/2005/8/layout/vList5"/>
    <dgm:cxn modelId="{DC3FF71B-B084-4FCF-BF7A-A5EB7980E843}" type="presParOf" srcId="{F259D409-0152-4A0B-8878-83CD320E51C6}" destId="{605B1BC0-6DF7-40DD-9136-E8A5F9F12341}" srcOrd="0" destOrd="0" presId="urn:microsoft.com/office/officeart/2005/8/layout/vList5"/>
    <dgm:cxn modelId="{E0FF95C1-B5A1-4691-9FD4-365FC5F4BB88}" type="presParOf" srcId="{F259D409-0152-4A0B-8878-83CD320E51C6}" destId="{59641E29-A30F-4EDC-96EA-8400148F2607}" srcOrd="1" destOrd="0" presId="urn:microsoft.com/office/officeart/2005/8/layout/vList5"/>
    <dgm:cxn modelId="{B1230BC9-1BC9-4A6C-9FE8-B8B02EC61FBA}" type="presParOf" srcId="{CB17ED0B-3E91-418B-B538-2B2F1BC30F46}" destId="{E80A327F-1DF1-4C78-809E-7C5F2374918A}" srcOrd="9" destOrd="0" presId="urn:microsoft.com/office/officeart/2005/8/layout/vList5"/>
    <dgm:cxn modelId="{6DD5074E-850B-46EE-B46F-ECE735D188ED}" type="presParOf" srcId="{CB17ED0B-3E91-418B-B538-2B2F1BC30F46}" destId="{C7499495-51D5-46DF-9E8B-8D7041552E00}" srcOrd="10" destOrd="0" presId="urn:microsoft.com/office/officeart/2005/8/layout/vList5"/>
    <dgm:cxn modelId="{031D776F-0D80-40F3-9EE3-D57DBD723B14}" type="presParOf" srcId="{C7499495-51D5-46DF-9E8B-8D7041552E00}" destId="{A468507F-3FCA-4F9A-AD31-E86F30605063}" srcOrd="0" destOrd="0" presId="urn:microsoft.com/office/officeart/2005/8/layout/vList5"/>
    <dgm:cxn modelId="{3950A009-5954-4854-BF20-00ADF6572A63}" type="presParOf" srcId="{CB17ED0B-3E91-418B-B538-2B2F1BC30F46}" destId="{9CCF99C1-0426-4409-AF20-5C39E4A81350}" srcOrd="11" destOrd="0" presId="urn:microsoft.com/office/officeart/2005/8/layout/vList5"/>
    <dgm:cxn modelId="{C73F4144-5E0E-4CF1-AB12-368390A73F1A}" type="presParOf" srcId="{CB17ED0B-3E91-418B-B538-2B2F1BC30F46}" destId="{66CC6838-DE31-46CE-9790-F7CF5F88EDFC}" srcOrd="12" destOrd="0" presId="urn:microsoft.com/office/officeart/2005/8/layout/vList5"/>
    <dgm:cxn modelId="{0B906872-2E14-4F6D-BDF4-C73B04B2BC90}" type="presParOf" srcId="{66CC6838-DE31-46CE-9790-F7CF5F88EDFC}" destId="{5B691110-3EFC-41B0-9673-C65322B08A2A}"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995FC-B5B5-42AE-BC1C-863207A445FD}">
      <dsp:nvSpPr>
        <dsp:cNvPr id="0" name=""/>
        <dsp:cNvSpPr/>
      </dsp:nvSpPr>
      <dsp:spPr>
        <a:xfrm>
          <a:off x="0" y="457"/>
          <a:ext cx="3123819" cy="7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b="0" kern="1200" dirty="0"/>
            <a:t>Why </a:t>
          </a:r>
          <a:r>
            <a:rPr lang="en-US" sz="2100" b="0" kern="1200" dirty="0" err="1"/>
            <a:t>ThermoFisher</a:t>
          </a:r>
          <a:r>
            <a:rPr lang="en-US" sz="2100" b="0" kern="1200" dirty="0"/>
            <a:t> Moved to the Cloud</a:t>
          </a:r>
          <a:endParaRPr lang="en-US" sz="2100" kern="1200" dirty="0"/>
        </a:p>
      </dsp:txBody>
      <dsp:txXfrm>
        <a:off x="35809" y="36266"/>
        <a:ext cx="3052201" cy="661923"/>
      </dsp:txXfrm>
    </dsp:sp>
    <dsp:sp modelId="{FD67B68C-5248-4FEC-A45D-1220C9815D5D}">
      <dsp:nvSpPr>
        <dsp:cNvPr id="0" name=""/>
        <dsp:cNvSpPr/>
      </dsp:nvSpPr>
      <dsp:spPr>
        <a:xfrm>
          <a:off x="0" y="770676"/>
          <a:ext cx="3123819" cy="7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b="0" kern="1200" dirty="0" err="1"/>
            <a:t>Coldfusion</a:t>
          </a:r>
          <a:r>
            <a:rPr lang="en-US" sz="2100" b="0" kern="1200" dirty="0"/>
            <a:t> Deployment Options (AMIs)</a:t>
          </a:r>
          <a:endParaRPr lang="en-US" sz="2100" kern="1200" dirty="0"/>
        </a:p>
      </dsp:txBody>
      <dsp:txXfrm>
        <a:off x="35809" y="806485"/>
        <a:ext cx="3052201" cy="661923"/>
      </dsp:txXfrm>
    </dsp:sp>
    <dsp:sp modelId="{3754FF48-2029-4429-8951-A42EBA04BC8E}">
      <dsp:nvSpPr>
        <dsp:cNvPr id="0" name=""/>
        <dsp:cNvSpPr/>
      </dsp:nvSpPr>
      <dsp:spPr>
        <a:xfrm rot="5400000">
          <a:off x="5607130" y="-869061"/>
          <a:ext cx="586833" cy="555345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rtl="0">
            <a:lnSpc>
              <a:spcPct val="90000"/>
            </a:lnSpc>
            <a:spcBef>
              <a:spcPct val="0"/>
            </a:spcBef>
            <a:spcAft>
              <a:spcPct val="15000"/>
            </a:spcAft>
            <a:buChar char="•"/>
          </a:pPr>
          <a:r>
            <a:rPr lang="en-US" sz="1100" kern="1200" baseline="0" dirty="0"/>
            <a:t>What is it</a:t>
          </a:r>
          <a:endParaRPr lang="en-US" sz="1100" kern="1200" dirty="0"/>
        </a:p>
        <a:p>
          <a:pPr marL="57150" lvl="1" indent="-57150" algn="l" defTabSz="488950" rtl="0">
            <a:lnSpc>
              <a:spcPct val="90000"/>
            </a:lnSpc>
            <a:spcBef>
              <a:spcPct val="0"/>
            </a:spcBef>
            <a:spcAft>
              <a:spcPct val="15000"/>
            </a:spcAft>
            <a:buChar char="•"/>
          </a:pPr>
          <a:r>
            <a:rPr lang="en-US" sz="1100" kern="1200" baseline="0" dirty="0"/>
            <a:t>Deployment Pipelines</a:t>
          </a:r>
          <a:endParaRPr lang="en-US" sz="1100" kern="1200" dirty="0"/>
        </a:p>
        <a:p>
          <a:pPr marL="57150" lvl="1" indent="-57150" algn="l" defTabSz="488950" rtl="0">
            <a:lnSpc>
              <a:spcPct val="90000"/>
            </a:lnSpc>
            <a:spcBef>
              <a:spcPct val="0"/>
            </a:spcBef>
            <a:spcAft>
              <a:spcPct val="15000"/>
            </a:spcAft>
            <a:buChar char="•"/>
          </a:pPr>
          <a:r>
            <a:rPr lang="en-US" sz="1100" kern="1200" baseline="0" dirty="0" err="1"/>
            <a:t>OpsWorks</a:t>
          </a:r>
          <a:endParaRPr lang="en-US" sz="1100" kern="1200" baseline="0" dirty="0"/>
        </a:p>
      </dsp:txBody>
      <dsp:txXfrm rot="-5400000">
        <a:off x="3123819" y="1642897"/>
        <a:ext cx="5524809" cy="529539"/>
      </dsp:txXfrm>
    </dsp:sp>
    <dsp:sp modelId="{C4BBCE3D-77B5-45E2-9A7C-2665B7F20DE3}">
      <dsp:nvSpPr>
        <dsp:cNvPr id="0" name=""/>
        <dsp:cNvSpPr/>
      </dsp:nvSpPr>
      <dsp:spPr>
        <a:xfrm>
          <a:off x="0" y="1540895"/>
          <a:ext cx="3123819" cy="7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b="0" kern="1200" dirty="0"/>
            <a:t>Jenkins</a:t>
          </a:r>
          <a:endParaRPr lang="en-US" sz="2100" kern="1200" dirty="0"/>
        </a:p>
      </dsp:txBody>
      <dsp:txXfrm>
        <a:off x="35809" y="1576704"/>
        <a:ext cx="3052201" cy="661923"/>
      </dsp:txXfrm>
    </dsp:sp>
    <dsp:sp modelId="{271A0C52-33CA-4B38-BEE8-1B4CAE251696}">
      <dsp:nvSpPr>
        <dsp:cNvPr id="0" name=""/>
        <dsp:cNvSpPr/>
      </dsp:nvSpPr>
      <dsp:spPr>
        <a:xfrm rot="5400000">
          <a:off x="5607130" y="-98842"/>
          <a:ext cx="586833" cy="555345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rtl="0">
            <a:lnSpc>
              <a:spcPct val="90000"/>
            </a:lnSpc>
            <a:spcBef>
              <a:spcPct val="0"/>
            </a:spcBef>
            <a:spcAft>
              <a:spcPct val="15000"/>
            </a:spcAft>
            <a:buChar char="•"/>
          </a:pPr>
          <a:r>
            <a:rPr lang="en-US" sz="1100" kern="1200" baseline="0" dirty="0"/>
            <a:t>What is it</a:t>
          </a:r>
          <a:endParaRPr lang="en-US" sz="1100" kern="1200" dirty="0"/>
        </a:p>
        <a:p>
          <a:pPr marL="57150" lvl="1" indent="-57150" algn="l" defTabSz="488950" rtl="0">
            <a:lnSpc>
              <a:spcPct val="90000"/>
            </a:lnSpc>
            <a:spcBef>
              <a:spcPct val="0"/>
            </a:spcBef>
            <a:spcAft>
              <a:spcPct val="15000"/>
            </a:spcAft>
            <a:buChar char="•"/>
          </a:pPr>
          <a:r>
            <a:rPr lang="en-US" sz="1100" kern="1200" baseline="0" dirty="0"/>
            <a:t>S3 Buckets – creating and accessing</a:t>
          </a:r>
          <a:endParaRPr lang="en-US" sz="1100" kern="1200" dirty="0"/>
        </a:p>
        <a:p>
          <a:pPr marL="57150" lvl="1" indent="-57150" algn="l" defTabSz="488950" rtl="0">
            <a:lnSpc>
              <a:spcPct val="90000"/>
            </a:lnSpc>
            <a:spcBef>
              <a:spcPct val="0"/>
            </a:spcBef>
            <a:spcAft>
              <a:spcPct val="15000"/>
            </a:spcAft>
            <a:buChar char="•"/>
          </a:pPr>
          <a:r>
            <a:rPr lang="en-US" sz="1100" kern="1200" baseline="0" dirty="0" err="1"/>
            <a:t>OpsWorks</a:t>
          </a:r>
          <a:endParaRPr lang="en-US" sz="1100" kern="1200" baseline="0" dirty="0"/>
        </a:p>
      </dsp:txBody>
      <dsp:txXfrm rot="-5400000">
        <a:off x="3123819" y="2413116"/>
        <a:ext cx="5524809" cy="529539"/>
      </dsp:txXfrm>
    </dsp:sp>
    <dsp:sp modelId="{9D8183CE-BFB4-44A7-B05C-F1E48A7B7408}">
      <dsp:nvSpPr>
        <dsp:cNvPr id="0" name=""/>
        <dsp:cNvSpPr/>
      </dsp:nvSpPr>
      <dsp:spPr>
        <a:xfrm>
          <a:off x="0" y="2311114"/>
          <a:ext cx="3123819" cy="7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b="0" kern="1200" dirty="0"/>
            <a:t>AWS Console</a:t>
          </a:r>
          <a:endParaRPr lang="en-US" sz="2100" kern="1200" dirty="0"/>
        </a:p>
      </dsp:txBody>
      <dsp:txXfrm>
        <a:off x="35809" y="2346923"/>
        <a:ext cx="3052201" cy="661923"/>
      </dsp:txXfrm>
    </dsp:sp>
    <dsp:sp modelId="{59641E29-A30F-4EDC-96EA-8400148F2607}">
      <dsp:nvSpPr>
        <dsp:cNvPr id="0" name=""/>
        <dsp:cNvSpPr/>
      </dsp:nvSpPr>
      <dsp:spPr>
        <a:xfrm rot="5400000">
          <a:off x="5607130" y="671376"/>
          <a:ext cx="586833" cy="5553456"/>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20955" rIns="41910" bIns="20955" numCol="1" spcCol="1270" anchor="ctr" anchorCtr="0">
          <a:noAutofit/>
        </a:bodyPr>
        <a:lstStyle/>
        <a:p>
          <a:pPr marL="57150" lvl="1" indent="-57150" algn="l" defTabSz="488950" rtl="0">
            <a:lnSpc>
              <a:spcPct val="90000"/>
            </a:lnSpc>
            <a:spcBef>
              <a:spcPct val="0"/>
            </a:spcBef>
            <a:spcAft>
              <a:spcPct val="15000"/>
            </a:spcAft>
            <a:buChar char="•"/>
          </a:pPr>
          <a:r>
            <a:rPr lang="en-US" sz="1100" kern="1200" baseline="0" dirty="0"/>
            <a:t>Environment files (</a:t>
          </a:r>
          <a:r>
            <a:rPr lang="en-US" sz="1100" kern="1200" baseline="0" dirty="0" err="1"/>
            <a:t>yaml</a:t>
          </a:r>
          <a:r>
            <a:rPr lang="en-US" sz="1100" kern="1200" baseline="0" dirty="0"/>
            <a:t>)</a:t>
          </a:r>
          <a:endParaRPr lang="en-US" sz="1100" kern="1200" dirty="0"/>
        </a:p>
        <a:p>
          <a:pPr marL="57150" lvl="1" indent="-57150" algn="l" defTabSz="488950" rtl="0">
            <a:lnSpc>
              <a:spcPct val="90000"/>
            </a:lnSpc>
            <a:spcBef>
              <a:spcPct val="0"/>
            </a:spcBef>
            <a:spcAft>
              <a:spcPct val="15000"/>
            </a:spcAft>
            <a:buChar char="•"/>
          </a:pPr>
          <a:r>
            <a:rPr lang="en-US" sz="1100" kern="1200" baseline="0" dirty="0"/>
            <a:t>Creating dynamic  CF installs</a:t>
          </a:r>
          <a:endParaRPr lang="en-US" sz="1100" kern="1200" dirty="0"/>
        </a:p>
      </dsp:txBody>
      <dsp:txXfrm rot="-5400000">
        <a:off x="3123819" y="3183335"/>
        <a:ext cx="5524809" cy="529539"/>
      </dsp:txXfrm>
    </dsp:sp>
    <dsp:sp modelId="{605B1BC0-6DF7-40DD-9136-E8A5F9F12341}">
      <dsp:nvSpPr>
        <dsp:cNvPr id="0" name=""/>
        <dsp:cNvSpPr/>
      </dsp:nvSpPr>
      <dsp:spPr>
        <a:xfrm>
          <a:off x="0" y="3081333"/>
          <a:ext cx="3123819" cy="7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b="0" kern="1200" dirty="0"/>
            <a:t>Chef</a:t>
          </a:r>
        </a:p>
      </dsp:txBody>
      <dsp:txXfrm>
        <a:off x="35809" y="3117142"/>
        <a:ext cx="3052201" cy="661923"/>
      </dsp:txXfrm>
    </dsp:sp>
    <dsp:sp modelId="{A468507F-3FCA-4F9A-AD31-E86F30605063}">
      <dsp:nvSpPr>
        <dsp:cNvPr id="0" name=""/>
        <dsp:cNvSpPr/>
      </dsp:nvSpPr>
      <dsp:spPr>
        <a:xfrm>
          <a:off x="0" y="3851552"/>
          <a:ext cx="3123819" cy="7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b="0" kern="1200" dirty="0"/>
            <a:t>API Manager in the Cloud</a:t>
          </a:r>
          <a:endParaRPr lang="en-US" sz="2100" kern="1200" dirty="0"/>
        </a:p>
      </dsp:txBody>
      <dsp:txXfrm>
        <a:off x="35809" y="3887361"/>
        <a:ext cx="3052201" cy="661923"/>
      </dsp:txXfrm>
    </dsp:sp>
    <dsp:sp modelId="{5B691110-3EFC-41B0-9673-C65322B08A2A}">
      <dsp:nvSpPr>
        <dsp:cNvPr id="0" name=""/>
        <dsp:cNvSpPr/>
      </dsp:nvSpPr>
      <dsp:spPr>
        <a:xfrm>
          <a:off x="0" y="4621771"/>
          <a:ext cx="3123819" cy="73354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b="0" kern="1200" dirty="0"/>
            <a:t>Questions</a:t>
          </a:r>
          <a:endParaRPr lang="en-US" sz="2100" kern="1200" dirty="0"/>
        </a:p>
      </dsp:txBody>
      <dsp:txXfrm>
        <a:off x="35809" y="4657580"/>
        <a:ext cx="3052201" cy="6619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28.36879" units="1/cm"/>
          <inkml:channelProperty channel="Y" name="resolution" value="28.30189" units="1/cm"/>
        </inkml:channelProperties>
      </inkml:inkSource>
      <inkml:timestamp xml:id="ts0" timeString="2016-09-08T20:08:39.38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127 0</inkml:trace>
  <inkml:trace contextRef="#ctx0" brushRef="#br0" timeOffset="762">0 254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491183EB-9711-449B-BE0C-AC2AB4ECAB58}" type="datetimeFigureOut">
              <a:rPr lang="en-US" smtClean="0"/>
              <a:pPr/>
              <a:t>11/12/2017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2A01330-7908-416E-ADD8-08A470419D26}" type="slidenum">
              <a:rPr lang="en-US" smtClean="0"/>
              <a:pPr/>
              <a:t>‹#›</a:t>
            </a:fld>
            <a:endParaRPr lang="en-US"/>
          </a:p>
        </p:txBody>
      </p:sp>
    </p:spTree>
    <p:extLst>
      <p:ext uri="{BB962C8B-B14F-4D97-AF65-F5344CB8AC3E}">
        <p14:creationId xmlns:p14="http://schemas.microsoft.com/office/powerpoint/2010/main" val="3306474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focusedoncf.com/aws/uploadToAmazonS3.cf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iki.opscode.com/display/chef/Hom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focusedoncf.com/aws/chefExamples.cf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a:t>
            </a:fld>
            <a:endParaRPr lang="en-US"/>
          </a:p>
        </p:txBody>
      </p:sp>
    </p:spTree>
    <p:extLst>
      <p:ext uri="{BB962C8B-B14F-4D97-AF65-F5344CB8AC3E}">
        <p14:creationId xmlns:p14="http://schemas.microsoft.com/office/powerpoint/2010/main" val="2894393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a:t>
            </a:r>
            <a:r>
              <a:rPr lang="en-US" b="1" dirty="0"/>
              <a:t>stack</a:t>
            </a:r>
            <a:r>
              <a:rPr lang="en-US" dirty="0"/>
              <a:t> is a collection of </a:t>
            </a:r>
            <a:r>
              <a:rPr lang="en-US" b="1" dirty="0"/>
              <a:t>AWS</a:t>
            </a:r>
            <a:r>
              <a:rPr lang="en-US" dirty="0"/>
              <a:t> resources that you can manage as a single unit.</a:t>
            </a:r>
            <a:r>
              <a:rPr lang="en-US" baseline="0" dirty="0"/>
              <a:t>  </a:t>
            </a:r>
            <a:r>
              <a:rPr lang="en-US" dirty="0"/>
              <a:t>A stack, for instance, can include all the resources required to run a web application, such as a web server, a database, and networking rules.  In our case the stack contains a Windows server with ColdFusion and IIS enabled.</a:t>
            </a:r>
            <a:r>
              <a:rPr lang="en-US" baseline="0" dirty="0"/>
              <a:t> </a:t>
            </a:r>
            <a:r>
              <a:rPr lang="en-US" dirty="0"/>
              <a:t>Jenkins Pipeline (or simply "Pipeline" with a capital "P") is a suite of plugins which supports implementing and integrating </a:t>
            </a:r>
            <a:r>
              <a:rPr lang="en-US" i="1" dirty="0"/>
              <a:t>continuous delivery </a:t>
            </a:r>
            <a:r>
              <a:rPr lang="en-US" dirty="0"/>
              <a:t>into Jenkins. A </a:t>
            </a:r>
            <a:r>
              <a:rPr lang="en-US" i="1" dirty="0"/>
              <a:t>continuous delivery pipeline</a:t>
            </a:r>
            <a:r>
              <a:rPr lang="en-US" dirty="0"/>
              <a:t> is an automated expression of your process for getting software from version control right through to your users and customers.  The deployment pipeline is responsible for the deployment of your ColdFusion</a:t>
            </a:r>
            <a:r>
              <a:rPr lang="en-US" baseline="0" dirty="0"/>
              <a:t> code.</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Reflects</a:t>
            </a:r>
            <a:r>
              <a:rPr lang="en-US" baseline="0" dirty="0"/>
              <a:t> links to Deployment Pipeline which is used for code deployment and </a:t>
            </a:r>
            <a:r>
              <a:rPr lang="en-US" baseline="0" dirty="0" err="1"/>
              <a:t>OpsWork</a:t>
            </a:r>
            <a:r>
              <a:rPr lang="en-US" baseline="0" dirty="0"/>
              <a:t> which supports recreate/rerun and delete of instances</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OpsWorks</a:t>
            </a:r>
            <a:r>
              <a:rPr lang="en-US" dirty="0"/>
              <a:t> link to recreate and rerun with columns that display Last Success – Last Failure – Last Duration</a:t>
            </a:r>
          </a:p>
        </p:txBody>
      </p:sp>
      <p:sp>
        <p:nvSpPr>
          <p:cNvPr id="4" name="Slide Number Placeholder 3"/>
          <p:cNvSpPr>
            <a:spLocks noGrp="1"/>
          </p:cNvSpPr>
          <p:nvPr>
            <p:ph type="sldNum" sz="quarter" idx="10"/>
          </p:nvPr>
        </p:nvSpPr>
        <p:spPr/>
        <p:txBody>
          <a:bodyPr/>
          <a:lstStyle/>
          <a:p>
            <a:fld id="{72A01330-7908-416E-ADD8-08A470419D2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a:t>
            </a:r>
            <a:r>
              <a:rPr lang="en-US" baseline="0" dirty="0"/>
              <a:t> it the dash board for the prod-</a:t>
            </a:r>
            <a:r>
              <a:rPr lang="en-US" baseline="0" dirty="0" err="1"/>
              <a:t>scms</a:t>
            </a:r>
            <a:r>
              <a:rPr lang="en-US" baseline="0" dirty="0"/>
              <a:t>-recreation-stack…..this is where you are going to use Jenkins to create, recreate, rerun or delete your stack.  Note how in the build history #16 which was the last run indicates a failure.  Now lets go look at that same stack in the AWS Console</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same stack</a:t>
            </a:r>
            <a:r>
              <a:rPr lang="en-US" baseline="0" dirty="0"/>
              <a:t> in </a:t>
            </a:r>
            <a:r>
              <a:rPr lang="en-US" baseline="0" dirty="0" err="1"/>
              <a:t>OPSWorks</a:t>
            </a:r>
            <a:r>
              <a:rPr lang="en-US" baseline="0" dirty="0"/>
              <a:t> on the AWS Console and clearly all 3 instances in the stack are online!  This is an instance where a failure was not a failure.  Jenkins was receiving a timeout message from AWS during the recreate process due to the amount of time Windows was taking to be created.  In the AWS Console the status would actually go from “booting” to “</a:t>
            </a:r>
            <a:r>
              <a:rPr lang="en-US" baseline="0" dirty="0" err="1"/>
              <a:t>start_failed</a:t>
            </a:r>
            <a:r>
              <a:rPr lang="en-US" baseline="0" dirty="0"/>
              <a:t>” and then suddenly it would change to “</a:t>
            </a:r>
            <a:r>
              <a:rPr lang="en-US" baseline="0" dirty="0" err="1"/>
              <a:t>running_setup</a:t>
            </a:r>
            <a:r>
              <a:rPr lang="en-US" baseline="0" dirty="0"/>
              <a:t>” and then “online”.  The only way we were able to determine if it was a true failure when it first occurred was if log files existed in the AWS Console.</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Links to dev and </a:t>
            </a:r>
            <a:r>
              <a:rPr lang="en-US" dirty="0" err="1"/>
              <a:t>qa</a:t>
            </a:r>
            <a:r>
              <a:rPr lang="en-US" dirty="0"/>
              <a:t> deployment pipelines</a:t>
            </a:r>
            <a:r>
              <a:rPr lang="en-US" baseline="0" dirty="0"/>
              <a:t> and again provides information related to the </a:t>
            </a:r>
            <a:r>
              <a:rPr lang="en-US" dirty="0"/>
              <a:t>Last Success – Last Failure – Last Duration</a:t>
            </a:r>
          </a:p>
        </p:txBody>
      </p:sp>
      <p:sp>
        <p:nvSpPr>
          <p:cNvPr id="4" name="Slide Number Placeholder 3"/>
          <p:cNvSpPr>
            <a:spLocks noGrp="1"/>
          </p:cNvSpPr>
          <p:nvPr>
            <p:ph type="sldNum" sz="quarter" idx="10"/>
          </p:nvPr>
        </p:nvSpPr>
        <p:spPr/>
        <p:txBody>
          <a:bodyPr/>
          <a:lstStyle/>
          <a:p>
            <a:fld id="{72A01330-7908-416E-ADD8-08A470419D2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layout of the pipeline</a:t>
            </a:r>
            <a:r>
              <a:rPr lang="en-US" baseline="0" dirty="0"/>
              <a:t> dashboard – this is the interface we used to deploy our </a:t>
            </a:r>
            <a:r>
              <a:rPr lang="en-US" baseline="0" dirty="0" err="1"/>
              <a:t>coldfusion</a:t>
            </a:r>
            <a:r>
              <a:rPr lang="en-US" baseline="0" dirty="0"/>
              <a:t> code base.  As you can see this is showing history for QA1.  The section Building QA1 reflects the build of your deployment zip file (code) which is placed in a S3 bucket.  The deploying section is for the download of zip from S3 bucket and unzip / deploy of code/  Notice that in the successful runs the log files can be accessed via the deploying section.  For failures the log file is located in the failure section.</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 is a success</a:t>
            </a:r>
            <a:r>
              <a:rPr lang="en-US" baseline="0" dirty="0"/>
              <a:t> really a failure?  Pipeline dashboard was showing success while console output reflects rollback of code due to error</a:t>
            </a:r>
            <a:r>
              <a:rPr lang="en-US" baseline="0"/>
              <a:t>.  </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AWS Console Login Screen </a:t>
            </a:r>
            <a:r>
              <a:rPr lang="en-US" sz="1200" dirty="0"/>
              <a:t>The </a:t>
            </a:r>
            <a:r>
              <a:rPr lang="en-US" sz="1200" b="1" dirty="0"/>
              <a:t>AWS</a:t>
            </a:r>
            <a:r>
              <a:rPr lang="en-US" sz="1200" dirty="0"/>
              <a:t> Management </a:t>
            </a:r>
            <a:r>
              <a:rPr lang="en-US" sz="1200" b="1" dirty="0"/>
              <a:t>Console</a:t>
            </a:r>
            <a:r>
              <a:rPr lang="en-US" sz="1200" dirty="0"/>
              <a:t> is a browser-based GUI for Amazon Web Services (</a:t>
            </a:r>
            <a:r>
              <a:rPr lang="en-US" sz="1200" b="1" dirty="0"/>
              <a:t>AWS</a:t>
            </a:r>
            <a:r>
              <a:rPr lang="en-US" sz="1200" dirty="0"/>
              <a:t>). Through the </a:t>
            </a:r>
            <a:r>
              <a:rPr lang="en-US" sz="1200" b="1" dirty="0"/>
              <a:t>console</a:t>
            </a:r>
            <a:r>
              <a:rPr lang="en-US" sz="1200" dirty="0"/>
              <a:t>, a customer can manage their cloud computing, cloud storage and other resources running on the Amazon Web Services infrastructure.</a:t>
            </a:r>
          </a:p>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18</a:t>
            </a:fld>
            <a:endParaRPr lang="en-US"/>
          </a:p>
        </p:txBody>
      </p:sp>
    </p:spTree>
    <p:extLst>
      <p:ext uri="{BB962C8B-B14F-4D97-AF65-F5344CB8AC3E}">
        <p14:creationId xmlns:p14="http://schemas.microsoft.com/office/powerpoint/2010/main" val="2212823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AWS dashboard displaying the Services that are available.  Note the number of services – in this talk we will look at the S3 and </a:t>
            </a:r>
            <a:r>
              <a:rPr lang="en-US" dirty="0" err="1"/>
              <a:t>OpsWorks</a:t>
            </a:r>
            <a:r>
              <a:rPr lang="en-US" dirty="0"/>
              <a:t> services.</a:t>
            </a:r>
          </a:p>
        </p:txBody>
      </p:sp>
      <p:sp>
        <p:nvSpPr>
          <p:cNvPr id="4" name="Slide Number Placeholder 3"/>
          <p:cNvSpPr>
            <a:spLocks noGrp="1"/>
          </p:cNvSpPr>
          <p:nvPr>
            <p:ph type="sldNum" sz="quarter" idx="10"/>
          </p:nvPr>
        </p:nvSpPr>
        <p:spPr/>
        <p:txBody>
          <a:bodyPr/>
          <a:lstStyle/>
          <a:p>
            <a:fld id="{72A01330-7908-416E-ADD8-08A470419D26}" type="slidenum">
              <a:rPr lang="en-US" smtClean="0"/>
              <a:pPr/>
              <a:t>19</a:t>
            </a:fld>
            <a:endParaRPr lang="en-US"/>
          </a:p>
        </p:txBody>
      </p:sp>
    </p:spTree>
    <p:extLst>
      <p:ext uri="{BB962C8B-B14F-4D97-AF65-F5344CB8AC3E}">
        <p14:creationId xmlns:p14="http://schemas.microsoft.com/office/powerpoint/2010/main" val="29381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showed our Supply Center RFID enclosures which are driven by ColdFusion.  We also have enclosures that work with barcode scanners again ColdFusion</a:t>
            </a:r>
            <a:r>
              <a:rPr lang="en-US" baseline="0" dirty="0"/>
              <a:t> based.  These are just 2 examples of how </a:t>
            </a:r>
            <a:r>
              <a:rPr lang="en-US" baseline="0" dirty="0" err="1"/>
              <a:t>ThermoFisher</a:t>
            </a:r>
            <a:r>
              <a:rPr lang="en-US" baseline="0" dirty="0"/>
              <a:t> Scientific is utilizing ColdFusion to help our customers make the world heathier, cleaner and safer.</a:t>
            </a:r>
          </a:p>
          <a:p>
            <a:endParaRPr lang="en-US" baseline="0"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a:t>
            </a:fld>
            <a:endParaRPr lang="en-US"/>
          </a:p>
        </p:txBody>
      </p:sp>
    </p:spTree>
    <p:extLst>
      <p:ext uri="{BB962C8B-B14F-4D97-AF65-F5344CB8AC3E}">
        <p14:creationId xmlns:p14="http://schemas.microsoft.com/office/powerpoint/2010/main" val="289439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 partial list</a:t>
            </a:r>
            <a:r>
              <a:rPr lang="en-US" baseline="0" dirty="0"/>
              <a:t> of all the S3 buckets that currently exist in our project. </a:t>
            </a:r>
            <a:r>
              <a:rPr lang="en-US" dirty="0"/>
              <a:t>A </a:t>
            </a:r>
            <a:r>
              <a:rPr lang="en-US" b="1" dirty="0"/>
              <a:t>bucket</a:t>
            </a:r>
            <a:r>
              <a:rPr lang="en-US" dirty="0"/>
              <a:t> is a logical unit of storage in Amazon Web Services (AWS) object storage service, Simple Storage Solution </a:t>
            </a:r>
            <a:r>
              <a:rPr lang="en-US" b="1" dirty="0"/>
              <a:t>S3</a:t>
            </a:r>
            <a:r>
              <a:rPr lang="en-US" dirty="0"/>
              <a:t>. </a:t>
            </a:r>
            <a:r>
              <a:rPr lang="en-US" b="1" dirty="0"/>
              <a:t>Buckets</a:t>
            </a:r>
            <a:r>
              <a:rPr lang="en-US" dirty="0"/>
              <a:t> are used to store objects. In our situation we used the S3 buckets for a number of objects.  First our deployment zip files are uploaded and stored in S3 buckets.  Next we use are S3 buckets to store assets such as images that are</a:t>
            </a:r>
            <a:r>
              <a:rPr lang="en-US" baseline="0" dirty="0"/>
              <a:t> then retrieved for use on our Supply Center customer home page.  Let’s take a quick look at creating an S3 bucket</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20</a:t>
            </a:fld>
            <a:endParaRPr lang="en-US"/>
          </a:p>
        </p:txBody>
      </p:sp>
    </p:spTree>
    <p:extLst>
      <p:ext uri="{BB962C8B-B14F-4D97-AF65-F5344CB8AC3E}">
        <p14:creationId xmlns:p14="http://schemas.microsoft.com/office/powerpoint/2010/main" val="21760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Step 1 is providing the bucket name, the region will default</a:t>
            </a:r>
            <a:r>
              <a:rPr lang="en-US" baseline="0" dirty="0"/>
              <a:t> to your current region but can be set to another region if desired. You also have the option to create the new bucket based on a previously created S3 bucket.  One thing to be aware of is that the bucket name is unique across all regions.</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21</a:t>
            </a:fld>
            <a:endParaRPr lang="en-US"/>
          </a:p>
        </p:txBody>
      </p:sp>
    </p:spTree>
    <p:extLst>
      <p:ext uri="{BB962C8B-B14F-4D97-AF65-F5344CB8AC3E}">
        <p14:creationId xmlns:p14="http://schemas.microsoft.com/office/powerpoint/2010/main" val="3788163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22</a:t>
            </a:fld>
            <a:endParaRPr lang="en-US"/>
          </a:p>
        </p:txBody>
      </p:sp>
    </p:spTree>
    <p:extLst>
      <p:ext uri="{BB962C8B-B14F-4D97-AF65-F5344CB8AC3E}">
        <p14:creationId xmlns:p14="http://schemas.microsoft.com/office/powerpoint/2010/main" val="4265707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By default all buckets and</a:t>
            </a:r>
            <a:r>
              <a:rPr lang="en-US" baseline="0" dirty="0"/>
              <a:t> their objects are private.  Note where the red arrow is point to Grant public read access to the bucket.  In our case we created the bucket as private and then uploaded the object as public-read.  We took this approach to allow the objects to be access by our webpage without  having to provide credentials but prevent the indexing of the S3 bucket and because of the way we needed to upload the objects to the CF server and to the S3 bucket.  We later learned that we could have accomplished the same thing by making the bucket public and then going into the bucket permissions and deselecting the List objects option for Public access.</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23</a:t>
            </a:fld>
            <a:endParaRPr lang="en-US"/>
          </a:p>
        </p:txBody>
      </p:sp>
    </p:spTree>
    <p:extLst>
      <p:ext uri="{BB962C8B-B14F-4D97-AF65-F5344CB8AC3E}">
        <p14:creationId xmlns:p14="http://schemas.microsoft.com/office/powerpoint/2010/main" val="1778220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Review of the settings and click “create bucket”</a:t>
            </a:r>
          </a:p>
        </p:txBody>
      </p:sp>
      <p:sp>
        <p:nvSpPr>
          <p:cNvPr id="4" name="Slide Number Placeholder 3"/>
          <p:cNvSpPr>
            <a:spLocks noGrp="1"/>
          </p:cNvSpPr>
          <p:nvPr>
            <p:ph type="sldNum" sz="quarter" idx="10"/>
          </p:nvPr>
        </p:nvSpPr>
        <p:spPr/>
        <p:txBody>
          <a:bodyPr/>
          <a:lstStyle/>
          <a:p>
            <a:fld id="{72A01330-7908-416E-ADD8-08A470419D26}" type="slidenum">
              <a:rPr lang="en-US" smtClean="0"/>
              <a:pPr/>
              <a:t>24</a:t>
            </a:fld>
            <a:endParaRPr lang="en-US"/>
          </a:p>
        </p:txBody>
      </p:sp>
    </p:spTree>
    <p:extLst>
      <p:ext uri="{BB962C8B-B14F-4D97-AF65-F5344CB8AC3E}">
        <p14:creationId xmlns:p14="http://schemas.microsoft.com/office/powerpoint/2010/main" val="2566689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see we now</a:t>
            </a:r>
            <a:r>
              <a:rPr lang="en-US" baseline="0" dirty="0"/>
              <a:t> have two S3 buckets – keens-bucket which is private and keens-test-bucket which has public access granted.  Lets look at how we can access the object in each of those buckets</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25</a:t>
            </a:fld>
            <a:endParaRPr lang="en-US"/>
          </a:p>
        </p:txBody>
      </p:sp>
    </p:spTree>
    <p:extLst>
      <p:ext uri="{BB962C8B-B14F-4D97-AF65-F5344CB8AC3E}">
        <p14:creationId xmlns:p14="http://schemas.microsoft.com/office/powerpoint/2010/main" val="2649859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example we are using the </a:t>
            </a:r>
            <a:r>
              <a:rPr lang="en-US" dirty="0" err="1"/>
              <a:t>cfdirectory</a:t>
            </a:r>
            <a:r>
              <a:rPr lang="en-US" dirty="0"/>
              <a:t> tag to access the</a:t>
            </a:r>
            <a:r>
              <a:rPr lang="en-US" baseline="0" dirty="0"/>
              <a:t> keens-test-bucket.  Notice that the only information we are providing it the bucket name and telling ColdFusion we are accessing an S3 bucket.</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26</a:t>
            </a:fld>
            <a:endParaRPr lang="en-US"/>
          </a:p>
        </p:txBody>
      </p:sp>
    </p:spTree>
    <p:extLst>
      <p:ext uri="{BB962C8B-B14F-4D97-AF65-F5344CB8AC3E}">
        <p14:creationId xmlns:p14="http://schemas.microsoft.com/office/powerpoint/2010/main" val="1818161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example we are using </a:t>
            </a:r>
            <a:r>
              <a:rPr lang="en-US" dirty="0" err="1"/>
              <a:t>cfdirectory</a:t>
            </a:r>
            <a:r>
              <a:rPr lang="en-US" dirty="0"/>
              <a:t> to list all the items in our S3 bucket keens-bucket which is private.  Notice</a:t>
            </a:r>
            <a:r>
              <a:rPr lang="en-US" baseline="0" dirty="0"/>
              <a:t> we are including a credentials file this time.  In the </a:t>
            </a:r>
            <a:r>
              <a:rPr lang="en-US" baseline="0" dirty="0" err="1"/>
              <a:t>cfdirectory</a:t>
            </a:r>
            <a:r>
              <a:rPr lang="en-US" baseline="0" dirty="0"/>
              <a:t> tag you can see that we are providing  security credentials to the tag.  One nice thing about access S3 buckets and content using </a:t>
            </a:r>
            <a:r>
              <a:rPr lang="en-US" baseline="0" dirty="0" err="1"/>
              <a:t>cfdirectory</a:t>
            </a:r>
            <a:r>
              <a:rPr lang="en-US" baseline="0" dirty="0"/>
              <a:t> and </a:t>
            </a:r>
            <a:r>
              <a:rPr lang="en-US" baseline="0" dirty="0" err="1"/>
              <a:t>cffile</a:t>
            </a:r>
            <a:r>
              <a:rPr lang="en-US" baseline="0" dirty="0"/>
              <a:t> is that you provide the Access Key Id and secret key and ColdFusion creates the signature value that normally would be passed to the S3 bucket verify you have authentication and authorization.</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27</a:t>
            </a:fld>
            <a:endParaRPr lang="en-US"/>
          </a:p>
        </p:txBody>
      </p:sp>
    </p:spTree>
    <p:extLst>
      <p:ext uri="{BB962C8B-B14F-4D97-AF65-F5344CB8AC3E}">
        <p14:creationId xmlns:p14="http://schemas.microsoft.com/office/powerpoint/2010/main" val="39238011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our next example</a:t>
            </a:r>
            <a:r>
              <a:rPr lang="en-US" baseline="0" dirty="0"/>
              <a:t> we will need to provide  credentials to access the S3 bucket “keens-bucket” due to the fact that it is a private bucket as are all the objects in the bucket.  Here I have created a credentials.cfm file that I then include in the templates that need to utilize the credentials.  This could just have easily been done by adding the in the Application.cfc.  In our case the actual credential values are store in a database table which is queried only when the credentials are needed.  </a:t>
            </a:r>
            <a:r>
              <a:rPr lang="en-US" dirty="0"/>
              <a:t>You can manage</a:t>
            </a:r>
            <a:r>
              <a:rPr lang="en-US" baseline="0" dirty="0"/>
              <a:t> the access key for root in the AWS Management Console.  Recommended to create individual IAM </a:t>
            </a:r>
            <a:r>
              <a:rPr lang="en-US" baseline="0" dirty="0" err="1"/>
              <a:t>accountwhich</a:t>
            </a:r>
            <a:r>
              <a:rPr lang="en-US" baseline="0" dirty="0"/>
              <a:t> can be assigned individual permissions so that if your credentials become compromised they do not provide root access. IAM (</a:t>
            </a:r>
            <a:r>
              <a:rPr lang="en-US" dirty="0"/>
              <a:t>AWS Identity and Access Management) is a web service that helps you securely control access to AWS resources for your users. You use IAM to control who can use your AWS resources (</a:t>
            </a:r>
            <a:r>
              <a:rPr lang="en-US" i="1" dirty="0"/>
              <a:t>authentication</a:t>
            </a:r>
            <a:r>
              <a:rPr lang="en-US" dirty="0"/>
              <a:t>) and how they can use resources (</a:t>
            </a:r>
            <a:r>
              <a:rPr lang="en-US" i="1" dirty="0"/>
              <a:t>authorization</a:t>
            </a:r>
            <a:r>
              <a:rPr lang="en-US" dirty="0"/>
              <a:t>).</a:t>
            </a:r>
          </a:p>
        </p:txBody>
      </p:sp>
      <p:sp>
        <p:nvSpPr>
          <p:cNvPr id="4" name="Slide Number Placeholder 3"/>
          <p:cNvSpPr>
            <a:spLocks noGrp="1"/>
          </p:cNvSpPr>
          <p:nvPr>
            <p:ph type="sldNum" sz="quarter" idx="10"/>
          </p:nvPr>
        </p:nvSpPr>
        <p:spPr/>
        <p:txBody>
          <a:bodyPr/>
          <a:lstStyle/>
          <a:p>
            <a:fld id="{72A01330-7908-416E-ADD8-08A470419D26}" type="slidenum">
              <a:rPr lang="en-US" smtClean="0"/>
              <a:pPr/>
              <a:t>28</a:t>
            </a:fld>
            <a:endParaRPr lang="en-US"/>
          </a:p>
        </p:txBody>
      </p:sp>
    </p:spTree>
    <p:extLst>
      <p:ext uri="{BB962C8B-B14F-4D97-AF65-F5344CB8AC3E}">
        <p14:creationId xmlns:p14="http://schemas.microsoft.com/office/powerpoint/2010/main" val="11870578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shows us using the</a:t>
            </a:r>
            <a:r>
              <a:rPr lang="en-US" baseline="0" dirty="0"/>
              <a:t> CFFILE tag to write and delete a file.  Once again we are creating the file name with credentials we just discussed. </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29</a:t>
            </a:fld>
            <a:endParaRPr lang="en-US"/>
          </a:p>
        </p:txBody>
      </p:sp>
    </p:spTree>
    <p:extLst>
      <p:ext uri="{BB962C8B-B14F-4D97-AF65-F5344CB8AC3E}">
        <p14:creationId xmlns:p14="http://schemas.microsoft.com/office/powerpoint/2010/main" val="348126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bg1"/>
              </a:buClr>
              <a:buSzTx/>
              <a:buFontTx/>
              <a:buNone/>
              <a:tabLst/>
              <a:defRPr/>
            </a:pPr>
            <a:r>
              <a:rPr lang="en-US" sz="1400" dirty="0">
                <a:solidFill>
                  <a:schemeClr val="bg1"/>
                </a:solidFill>
                <a:latin typeface="Arial" pitchFamily="124" charset="0"/>
              </a:rPr>
              <a:t>Good afternoon</a:t>
            </a:r>
            <a:r>
              <a:rPr lang="en-US" sz="1400" baseline="0" dirty="0">
                <a:solidFill>
                  <a:schemeClr val="bg1"/>
                </a:solidFill>
                <a:latin typeface="Arial" pitchFamily="124" charset="0"/>
              </a:rPr>
              <a:t> my name is Keen Haynes.  I am a Senior ColdFusion Engineer with </a:t>
            </a:r>
            <a:r>
              <a:rPr lang="en-US" sz="1400" baseline="0" dirty="0" err="1">
                <a:solidFill>
                  <a:schemeClr val="bg1"/>
                </a:solidFill>
                <a:latin typeface="Arial" pitchFamily="124" charset="0"/>
              </a:rPr>
              <a:t>ThermoFisher</a:t>
            </a:r>
            <a:r>
              <a:rPr lang="en-US" sz="1400" baseline="0" dirty="0">
                <a:solidFill>
                  <a:schemeClr val="bg1"/>
                </a:solidFill>
                <a:latin typeface="Arial" pitchFamily="124" charset="0"/>
              </a:rPr>
              <a:t> Scientific.  I have been working with ColdFusion for 18+ years which included at stint with </a:t>
            </a:r>
            <a:r>
              <a:rPr lang="en-US" sz="1400" baseline="0" dirty="0" err="1">
                <a:solidFill>
                  <a:schemeClr val="bg1"/>
                </a:solidFill>
                <a:latin typeface="Arial" pitchFamily="124" charset="0"/>
              </a:rPr>
              <a:t>Allaire</a:t>
            </a:r>
            <a:r>
              <a:rPr lang="en-US" sz="1400" baseline="0" dirty="0">
                <a:solidFill>
                  <a:schemeClr val="bg1"/>
                </a:solidFill>
                <a:latin typeface="Arial" pitchFamily="124" charset="0"/>
              </a:rPr>
              <a:t> and Macromedia as a Senior Consultant on the Consulting Service team.  I am excited to be here and feel I have picked up some great information to </a:t>
            </a:r>
            <a:r>
              <a:rPr lang="en-US" sz="1400" baseline="0" dirty="0"/>
              <a:t>see how the future of ColdFusion can continue to drive solutions at Thermo Fisher Scientific</a:t>
            </a:r>
          </a:p>
          <a:p>
            <a:pPr>
              <a:buClr>
                <a:schemeClr val="bg1"/>
              </a:buClr>
            </a:pPr>
            <a:endParaRPr lang="en-US" sz="1400" dirty="0">
              <a:solidFill>
                <a:schemeClr val="bg1"/>
              </a:solidFill>
              <a:latin typeface="Arial" pitchFamily="124" charset="0"/>
            </a:endParaRPr>
          </a:p>
        </p:txBody>
      </p:sp>
      <p:sp>
        <p:nvSpPr>
          <p:cNvPr id="4" name="Slide Number Placeholder 3"/>
          <p:cNvSpPr>
            <a:spLocks noGrp="1"/>
          </p:cNvSpPr>
          <p:nvPr>
            <p:ph type="sldNum" sz="quarter" idx="10"/>
          </p:nvPr>
        </p:nvSpPr>
        <p:spPr/>
        <p:txBody>
          <a:bodyPr/>
          <a:lstStyle/>
          <a:p>
            <a:fld id="{34DAF2D3-D273-4148-ADB6-B0CFFDBA1522}" type="slidenum">
              <a:rPr lang="en-US" smtClean="0"/>
              <a:pPr/>
              <a:t>3</a:t>
            </a:fld>
            <a:endParaRPr lang="en-US" dirty="0"/>
          </a:p>
        </p:txBody>
      </p:sp>
    </p:spTree>
    <p:extLst>
      <p:ext uri="{BB962C8B-B14F-4D97-AF65-F5344CB8AC3E}">
        <p14:creationId xmlns:p14="http://schemas.microsoft.com/office/powerpoint/2010/main" val="3130995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code snippet</a:t>
            </a:r>
            <a:r>
              <a:rPr lang="en-US" baseline="0" dirty="0"/>
              <a:t> we are going to look at how we uploaded files to the S3 bucket using </a:t>
            </a:r>
            <a:r>
              <a:rPr lang="en-US" baseline="0" dirty="0" err="1"/>
              <a:t>cfhttp</a:t>
            </a:r>
            <a:r>
              <a:rPr lang="en-US" baseline="0" dirty="0"/>
              <a:t>.  As I mentioned we took this approach because our S3 bucket is private and we want the objects accessible to our web pages.  The actual code is only about 83 lines but when put into slides it gets pretty confusing so I have made the full code available on the </a:t>
            </a:r>
            <a:r>
              <a:rPr lang="en-US" sz="1200" dirty="0">
                <a:solidFill>
                  <a:schemeClr val="tx2">
                    <a:lumMod val="75000"/>
                  </a:schemeClr>
                </a:solidFill>
                <a:hlinkClick r:id="rId3"/>
              </a:rPr>
              <a:t>focusedoncf.com/</a:t>
            </a:r>
            <a:r>
              <a:rPr lang="en-US" sz="1200" dirty="0" err="1">
                <a:solidFill>
                  <a:schemeClr val="tx2">
                    <a:lumMod val="75000"/>
                  </a:schemeClr>
                </a:solidFill>
                <a:hlinkClick r:id="rId3"/>
              </a:rPr>
              <a:t>aws</a:t>
            </a:r>
            <a:r>
              <a:rPr lang="en-US" sz="1200" dirty="0">
                <a:solidFill>
                  <a:schemeClr val="tx2">
                    <a:lumMod val="75000"/>
                  </a:schemeClr>
                </a:solidFill>
                <a:hlinkClick r:id="rId3"/>
              </a:rPr>
              <a:t>/uploadToAmazonS3.cfm</a:t>
            </a:r>
            <a:r>
              <a:rPr lang="en-US" sz="1200" dirty="0">
                <a:solidFill>
                  <a:schemeClr val="tx2">
                    <a:lumMod val="75000"/>
                  </a:schemeClr>
                </a:solidFill>
              </a:rPr>
              <a:t>  I found the base code on Google but had to make a couple</a:t>
            </a:r>
            <a:r>
              <a:rPr lang="en-US" sz="1200" baseline="0" dirty="0">
                <a:solidFill>
                  <a:schemeClr val="tx2">
                    <a:lumMod val="75000"/>
                  </a:schemeClr>
                </a:solidFill>
              </a:rPr>
              <a:t> modifications to get it to work.  So we are basically setting the file path, creating the </a:t>
            </a:r>
            <a:r>
              <a:rPr lang="en-US" sz="1200" baseline="0" dirty="0" err="1">
                <a:solidFill>
                  <a:schemeClr val="tx2">
                    <a:lumMod val="75000"/>
                  </a:schemeClr>
                </a:solidFill>
              </a:rPr>
              <a:t>fileData</a:t>
            </a:r>
            <a:r>
              <a:rPr lang="en-US" sz="1200" baseline="0" dirty="0">
                <a:solidFill>
                  <a:schemeClr val="tx2">
                    <a:lumMod val="75000"/>
                  </a:schemeClr>
                </a:solidFill>
              </a:rPr>
              <a:t> with a </a:t>
            </a:r>
            <a:r>
              <a:rPr lang="en-US" sz="1200" baseline="0" dirty="0" err="1">
                <a:solidFill>
                  <a:schemeClr val="tx2">
                    <a:lumMod val="75000"/>
                  </a:schemeClr>
                </a:solidFill>
              </a:rPr>
              <a:t>cffile</a:t>
            </a:r>
            <a:r>
              <a:rPr lang="en-US" sz="1200" baseline="0" dirty="0">
                <a:solidFill>
                  <a:schemeClr val="tx2">
                    <a:lumMod val="75000"/>
                  </a:schemeClr>
                </a:solidFill>
              </a:rPr>
              <a:t> </a:t>
            </a:r>
            <a:r>
              <a:rPr lang="en-US" sz="1200" baseline="0" dirty="0" err="1">
                <a:solidFill>
                  <a:schemeClr val="tx2">
                    <a:lumMod val="75000"/>
                  </a:schemeClr>
                </a:solidFill>
              </a:rPr>
              <a:t>readBinary</a:t>
            </a:r>
            <a:r>
              <a:rPr lang="en-US" sz="1200" baseline="0" dirty="0">
                <a:solidFill>
                  <a:schemeClr val="tx2">
                    <a:lumMod val="75000"/>
                  </a:schemeClr>
                </a:solidFill>
              </a:rPr>
              <a:t> and then calling the function uploadToAmazonS3 passing both the file date and file as parameters</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30</a:t>
            </a:fld>
            <a:endParaRPr lang="en-US"/>
          </a:p>
        </p:txBody>
      </p:sp>
    </p:spTree>
    <p:extLst>
      <p:ext uri="{BB962C8B-B14F-4D97-AF65-F5344CB8AC3E}">
        <p14:creationId xmlns:p14="http://schemas.microsoft.com/office/powerpoint/2010/main" val="36240758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shows</a:t>
            </a:r>
            <a:r>
              <a:rPr lang="en-US" baseline="0" dirty="0"/>
              <a:t> the settings part of our uploadToAmazonS3 function.  Notice that in addition to the filename and data we are setting the bucket , access Key Id, secret key and the </a:t>
            </a:r>
            <a:r>
              <a:rPr lang="en-US" baseline="0" dirty="0" err="1"/>
              <a:t>acl</a:t>
            </a:r>
            <a:r>
              <a:rPr lang="en-US" baseline="0" dirty="0"/>
              <a:t> value.  The </a:t>
            </a:r>
            <a:r>
              <a:rPr lang="en-US" baseline="0" dirty="0" err="1"/>
              <a:t>acl</a:t>
            </a:r>
            <a:r>
              <a:rPr lang="en-US" baseline="0" dirty="0"/>
              <a:t> value is very important here as it is what is setting our object to public –read thus making it accessible from a private bucket by our web page.  Notice we are manually creating the signature this time by calling the function </a:t>
            </a:r>
            <a:r>
              <a:rPr lang="en-US" baseline="0" dirty="0" err="1"/>
              <a:t>createSignature</a:t>
            </a:r>
            <a:r>
              <a:rPr lang="en-US" baseline="0" dirty="0"/>
              <a:t> which we will look at in just a moment</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31</a:t>
            </a:fld>
            <a:endParaRPr lang="en-US"/>
          </a:p>
        </p:txBody>
      </p:sp>
    </p:spTree>
    <p:extLst>
      <p:ext uri="{BB962C8B-B14F-4D97-AF65-F5344CB8AC3E}">
        <p14:creationId xmlns:p14="http://schemas.microsoft.com/office/powerpoint/2010/main" val="2542000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a:t>
            </a:r>
            <a:r>
              <a:rPr lang="en-US" dirty="0" err="1"/>
              <a:t>thecreateSignature</a:t>
            </a:r>
            <a:r>
              <a:rPr lang="en-US" dirty="0"/>
              <a:t> function do a replace of</a:t>
            </a:r>
            <a:r>
              <a:rPr lang="en-US" baseline="0" dirty="0"/>
              <a:t> the </a:t>
            </a:r>
            <a:r>
              <a:rPr lang="en-US" baseline="0" dirty="0" err="1"/>
              <a:t>cs</a:t>
            </a:r>
            <a:r>
              <a:rPr lang="en-US" baseline="0" dirty="0"/>
              <a:t> string and then pass the secret key and our new </a:t>
            </a:r>
            <a:r>
              <a:rPr lang="en-US" baseline="0" dirty="0" err="1"/>
              <a:t>cs</a:t>
            </a:r>
            <a:r>
              <a:rPr lang="en-US" baseline="0" dirty="0"/>
              <a:t> / </a:t>
            </a:r>
            <a:r>
              <a:rPr lang="en-US" baseline="0" dirty="0" err="1"/>
              <a:t>fixedData</a:t>
            </a:r>
            <a:r>
              <a:rPr lang="en-US" baseline="0" dirty="0"/>
              <a:t> string to a function called HMAC_SHA1.  We then take the value returned by the HMACSHA1 function pass it to ToBase64 and return that value as our “signature”</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32</a:t>
            </a:fld>
            <a:endParaRPr lang="en-US"/>
          </a:p>
        </p:txBody>
      </p:sp>
    </p:spTree>
    <p:extLst>
      <p:ext uri="{BB962C8B-B14F-4D97-AF65-F5344CB8AC3E}">
        <p14:creationId xmlns:p14="http://schemas.microsoft.com/office/powerpoint/2010/main" val="523563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our actual </a:t>
            </a:r>
            <a:r>
              <a:rPr lang="en-US" dirty="0" err="1"/>
              <a:t>cfhttp</a:t>
            </a:r>
            <a:r>
              <a:rPr lang="en-US" dirty="0"/>
              <a:t> call with a method of “PUT”</a:t>
            </a:r>
            <a:r>
              <a:rPr lang="en-US" baseline="0" dirty="0"/>
              <a:t>.  You will notice that for our Authorization parameter we are providing the </a:t>
            </a:r>
            <a:r>
              <a:rPr lang="en-US" baseline="0" dirty="0" err="1"/>
              <a:t>accessKeyId</a:t>
            </a:r>
            <a:r>
              <a:rPr lang="en-US" baseline="0" dirty="0"/>
              <a:t> and signature.  If you remember with CFFILE and CFDIRECTORY we passed the </a:t>
            </a:r>
            <a:r>
              <a:rPr lang="en-US" baseline="0" dirty="0" err="1"/>
              <a:t>accessKeyID</a:t>
            </a:r>
            <a:r>
              <a:rPr lang="en-US" baseline="0" dirty="0"/>
              <a:t> and </a:t>
            </a:r>
            <a:r>
              <a:rPr lang="en-US" baseline="0" dirty="0" err="1"/>
              <a:t>secretkey</a:t>
            </a:r>
            <a:r>
              <a:rPr lang="en-US" baseline="0" dirty="0"/>
              <a:t> and ColdFusion created the signature for us.  Let’s take a look at creating the signature</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33</a:t>
            </a:fld>
            <a:endParaRPr lang="en-US"/>
          </a:p>
        </p:txBody>
      </p:sp>
    </p:spTree>
    <p:extLst>
      <p:ext uri="{BB962C8B-B14F-4D97-AF65-F5344CB8AC3E}">
        <p14:creationId xmlns:p14="http://schemas.microsoft.com/office/powerpoint/2010/main" val="2741853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take a quick look at the </a:t>
            </a:r>
            <a:r>
              <a:rPr lang="en-US" dirty="0" err="1"/>
              <a:t>OpsWorks</a:t>
            </a:r>
            <a:r>
              <a:rPr lang="en-US" dirty="0"/>
              <a:t> service.  In our naming convention OWS stands for </a:t>
            </a:r>
            <a:r>
              <a:rPr lang="en-US" dirty="0" err="1"/>
              <a:t>OpsWorks</a:t>
            </a:r>
            <a:r>
              <a:rPr lang="en-US" baseline="0" dirty="0"/>
              <a:t> Stacks – as you probably remember a stack is </a:t>
            </a:r>
            <a:r>
              <a:rPr lang="en-US" dirty="0"/>
              <a:t>a collection of </a:t>
            </a:r>
            <a:r>
              <a:rPr lang="en-US" b="1" dirty="0"/>
              <a:t>AWS</a:t>
            </a:r>
            <a:r>
              <a:rPr lang="en-US" dirty="0"/>
              <a:t> resources that you can manage as a single unit.</a:t>
            </a:r>
            <a:r>
              <a:rPr lang="en-US" baseline="0" dirty="0"/>
              <a:t>  </a:t>
            </a:r>
            <a:r>
              <a:rPr lang="en-US" dirty="0"/>
              <a:t>In our case the stack contains a Windows server with ColdFusion and IIS enabled.</a:t>
            </a:r>
            <a:r>
              <a:rPr lang="en-US" baseline="0" dirty="0"/>
              <a:t> </a:t>
            </a:r>
            <a:r>
              <a:rPr lang="en-US" dirty="0"/>
              <a:t>You</a:t>
            </a:r>
            <a:r>
              <a:rPr lang="en-US" baseline="0" dirty="0"/>
              <a:t> can see it is displaying all the stacks as well as region, # of layers, instances and apps as well as several actions.  The color of the instances change based on state.  Green indicates running, red error on last build and blue building.  Lets select one of the stacks and take a look at the dashboard</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34</a:t>
            </a:fld>
            <a:endParaRPr lang="en-US"/>
          </a:p>
        </p:txBody>
      </p:sp>
    </p:spTree>
    <p:extLst>
      <p:ext uri="{BB962C8B-B14F-4D97-AF65-F5344CB8AC3E}">
        <p14:creationId xmlns:p14="http://schemas.microsoft.com/office/powerpoint/2010/main" val="2905839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in dashboard</a:t>
            </a:r>
            <a:r>
              <a:rPr lang="en-US" baseline="0" dirty="0"/>
              <a:t> we see some of the information that was in our stack list as well as links to the instances</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35</a:t>
            </a:fld>
            <a:endParaRPr lang="en-US"/>
          </a:p>
        </p:txBody>
      </p:sp>
    </p:spTree>
    <p:extLst>
      <p:ext uri="{BB962C8B-B14F-4D97-AF65-F5344CB8AC3E}">
        <p14:creationId xmlns:p14="http://schemas.microsoft.com/office/powerpoint/2010/main" val="4271852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we have clicked on the instance link and can now see our instances grouped</a:t>
            </a:r>
            <a:r>
              <a:rPr lang="en-US" baseline="0" dirty="0"/>
              <a:t> by layers</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36</a:t>
            </a:fld>
            <a:endParaRPr lang="en-US"/>
          </a:p>
        </p:txBody>
      </p:sp>
    </p:spTree>
    <p:extLst>
      <p:ext uri="{BB962C8B-B14F-4D97-AF65-F5344CB8AC3E}">
        <p14:creationId xmlns:p14="http://schemas.microsoft.com/office/powerpoint/2010/main" val="1004778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 we click on one of our instance links we get a detail page which provides a good deal of information about that instance to include </a:t>
            </a:r>
            <a:r>
              <a:rPr lang="en-US" dirty="0" err="1"/>
              <a:t>statuts</a:t>
            </a:r>
            <a:r>
              <a:rPr lang="en-US" dirty="0"/>
              <a:t>, link to and status of the ELB, network security information  and a link to the EC2 service for the instance.  I want</a:t>
            </a:r>
            <a:r>
              <a:rPr lang="en-US" baseline="0" dirty="0"/>
              <a:t> to look at one quick thing in the EC2 service and that is how to obtain the Administrator password for the instance server.</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37</a:t>
            </a:fld>
            <a:endParaRPr lang="en-US"/>
          </a:p>
        </p:txBody>
      </p:sp>
    </p:spTree>
    <p:extLst>
      <p:ext uri="{BB962C8B-B14F-4D97-AF65-F5344CB8AC3E}">
        <p14:creationId xmlns:p14="http://schemas.microsoft.com/office/powerpoint/2010/main" val="1286355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a:t>
            </a:r>
            <a:r>
              <a:rPr lang="en-US" baseline="0" dirty="0"/>
              <a:t> the EC2 service we have clicked on the Actions dropdown and clicked on the “Get Windows Password”  At this point we need to provide the private key for the environment.  The key pair is created in EC2. You can then copy or download the </a:t>
            </a:r>
            <a:r>
              <a:rPr lang="en-US" baseline="0" dirty="0" err="1"/>
              <a:t>pem</a:t>
            </a:r>
            <a:r>
              <a:rPr lang="en-US" baseline="0" dirty="0"/>
              <a:t> file that is generated.  You can see here that you have the option of pasting the private key you just copied our selecting the private key file (</a:t>
            </a:r>
            <a:r>
              <a:rPr lang="en-US" baseline="0" dirty="0" err="1"/>
              <a:t>pem</a:t>
            </a:r>
            <a:r>
              <a:rPr lang="en-US" baseline="0" dirty="0"/>
              <a:t>) you just saved to your pc.  After you have provided the private key you click Decrypt Password.</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38</a:t>
            </a:fld>
            <a:endParaRPr lang="en-US"/>
          </a:p>
        </p:txBody>
      </p:sp>
    </p:spTree>
    <p:extLst>
      <p:ext uri="{BB962C8B-B14F-4D97-AF65-F5344CB8AC3E}">
        <p14:creationId xmlns:p14="http://schemas.microsoft.com/office/powerpoint/2010/main" val="40161608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After successfully decrypting the password you see a popup that provides the Private IP address, user name-in Windows this will be Administrator and the decrypted</a:t>
            </a:r>
            <a:r>
              <a:rPr lang="en-US" baseline="0" dirty="0"/>
              <a:t> password.   This is the information you would need to create your RDP session.  So that is a quick look at Chef. </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39</a:t>
            </a:fld>
            <a:endParaRPr lang="en-US"/>
          </a:p>
        </p:txBody>
      </p:sp>
    </p:spTree>
    <p:extLst>
      <p:ext uri="{BB962C8B-B14F-4D97-AF65-F5344CB8AC3E}">
        <p14:creationId xmlns:p14="http://schemas.microsoft.com/office/powerpoint/2010/main" val="418859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200" dirty="0">
                <a:solidFill>
                  <a:schemeClr val="tx1">
                    <a:lumMod val="95000"/>
                    <a:lumOff val="5000"/>
                  </a:schemeClr>
                </a:solidFill>
              </a:rPr>
              <a:t>This is not a “best practices” discussion but an overview of how we accomplished the migration of our ColdFusion driven Supply Center application to AWS at </a:t>
            </a:r>
            <a:r>
              <a:rPr lang="en-US" sz="1200" dirty="0" err="1">
                <a:solidFill>
                  <a:schemeClr val="tx1">
                    <a:lumMod val="95000"/>
                    <a:lumOff val="5000"/>
                  </a:schemeClr>
                </a:solidFill>
              </a:rPr>
              <a:t>ThermoFisher</a:t>
            </a:r>
            <a:r>
              <a:rPr lang="en-US" sz="1200" dirty="0">
                <a:solidFill>
                  <a:schemeClr val="tx1">
                    <a:lumMod val="95000"/>
                    <a:lumOff val="5000"/>
                  </a:schemeClr>
                </a:solidFill>
              </a:rPr>
              <a:t> Scientific and some of the lessons we learned along the way.</a:t>
            </a:r>
          </a:p>
        </p:txBody>
      </p:sp>
      <p:sp>
        <p:nvSpPr>
          <p:cNvPr id="4" name="Slide Number Placeholder 3"/>
          <p:cNvSpPr>
            <a:spLocks noGrp="1"/>
          </p:cNvSpPr>
          <p:nvPr>
            <p:ph type="sldNum" sz="quarter" idx="10"/>
          </p:nvPr>
        </p:nvSpPr>
        <p:spPr/>
        <p:txBody>
          <a:bodyPr/>
          <a:lstStyle/>
          <a:p>
            <a:fld id="{72A01330-7908-416E-ADD8-08A470419D26}"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Chef is an open source systems integration framework written in Ruby, that is used with </a:t>
            </a:r>
            <a:r>
              <a:rPr lang="en-US" sz="1200" dirty="0" err="1"/>
              <a:t>OpsWork</a:t>
            </a:r>
            <a:r>
              <a:rPr lang="en-US" sz="1200" baseline="0" dirty="0"/>
              <a:t> to</a:t>
            </a:r>
            <a:r>
              <a:rPr lang="en-US" sz="1200" dirty="0"/>
              <a:t> </a:t>
            </a:r>
            <a:r>
              <a:rPr lang="en-US" dirty="0"/>
              <a:t>automate your infrastructure</a:t>
            </a:r>
            <a:r>
              <a:rPr lang="en-US" sz="1200" dirty="0"/>
              <a:t>. Chef is used </a:t>
            </a:r>
            <a:r>
              <a:rPr lang="en-US" dirty="0"/>
              <a:t>to script the process of provisioning infrastructure.</a:t>
            </a:r>
            <a:r>
              <a:rPr lang="en-US" sz="1200" dirty="0"/>
              <a:t> The result is a fully automated infrastructure: when a new server comes on line, the only thing you have to do is tell Chef what role it should play in your architecture. </a:t>
            </a:r>
            <a:r>
              <a:rPr lang="en-US" dirty="0"/>
              <a:t> </a:t>
            </a:r>
            <a:r>
              <a:rPr lang="en-US" dirty="0" err="1"/>
              <a:t>OpsWorks</a:t>
            </a:r>
            <a:r>
              <a:rPr lang="en-US" dirty="0"/>
              <a:t> is designed to run </a:t>
            </a:r>
            <a:r>
              <a:rPr lang="en-US" dirty="0">
                <a:hlinkClick r:id="rId3" tooltip="Chef Infrastructure Automation"/>
              </a:rPr>
              <a:t>Chef</a:t>
            </a:r>
            <a:r>
              <a:rPr lang="en-US" dirty="0"/>
              <a:t> cookbooks (i.e. scripts/programs). Ultimately, Chef is where a bulk of the behavior for provisioning environments is defined – particularly once the EC2 instance is up and running. In Chef, we write recipes (logically stored in cookbooks) to install and configure web servers such as Apache and IIS or application servers such as ColdFusion.  </a:t>
            </a:r>
            <a:endParaRPr lang="en-US" sz="1200"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config</a:t>
            </a:r>
            <a:r>
              <a:rPr lang="en-US" dirty="0"/>
              <a:t> / </a:t>
            </a:r>
            <a:r>
              <a:rPr lang="en-US" dirty="0" err="1"/>
              <a:t>env</a:t>
            </a:r>
            <a:r>
              <a:rPr lang="en-US" dirty="0"/>
              <a:t>-stack / </a:t>
            </a:r>
            <a:r>
              <a:rPr lang="en-US" dirty="0" err="1"/>
              <a:t>scms</a:t>
            </a:r>
            <a:r>
              <a:rPr lang="en-US" dirty="0"/>
              <a:t> – </a:t>
            </a:r>
            <a:r>
              <a:rPr lang="en-US" dirty="0" err="1"/>
              <a:t>yaml</a:t>
            </a:r>
            <a:r>
              <a:rPr lang="en-US" baseline="0" dirty="0"/>
              <a:t> used to tell Jenkins how to build the layer and instances.  Note you have a commerce and admin section.  Type and count-247 are also configured in the </a:t>
            </a:r>
            <a:r>
              <a:rPr lang="en-US" baseline="0" dirty="0" err="1"/>
              <a:t>yaml</a:t>
            </a:r>
            <a:r>
              <a:rPr lang="en-US" baseline="0" dirty="0"/>
              <a:t> file</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config</a:t>
            </a:r>
            <a:r>
              <a:rPr lang="en-US" dirty="0"/>
              <a:t> / chef-</a:t>
            </a:r>
            <a:r>
              <a:rPr lang="en-US" dirty="0" err="1"/>
              <a:t>env</a:t>
            </a:r>
            <a:r>
              <a:rPr lang="en-US" dirty="0"/>
              <a:t>-stack /</a:t>
            </a:r>
            <a:r>
              <a:rPr lang="en-US" dirty="0" err="1"/>
              <a:t>scms</a:t>
            </a:r>
            <a:r>
              <a:rPr lang="en-US" dirty="0"/>
              <a:t> - This </a:t>
            </a:r>
            <a:r>
              <a:rPr lang="en-US" dirty="0" err="1"/>
              <a:t>yaml</a:t>
            </a:r>
            <a:r>
              <a:rPr lang="en-US" dirty="0"/>
              <a:t> is being used to set environment variables such as min/max </a:t>
            </a:r>
            <a:r>
              <a:rPr lang="en-US" dirty="0" err="1"/>
              <a:t>jvm</a:t>
            </a:r>
            <a:r>
              <a:rPr lang="en-US" dirty="0"/>
              <a:t> heap size as well</a:t>
            </a:r>
            <a:r>
              <a:rPr lang="en-US" baseline="0" dirty="0"/>
              <a:t> as neo-datasource.xml values that enable us to dynamically update files such as neo-datasource.xml and neo-cron.xml</a:t>
            </a:r>
            <a:endParaRPr lang="en-US" dirty="0"/>
          </a:p>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recipe</a:t>
            </a:r>
            <a:r>
              <a:rPr lang="en-US" baseline="0" dirty="0"/>
              <a:t> is written in Ruby </a:t>
            </a:r>
            <a:r>
              <a:rPr lang="en-US" dirty="0"/>
              <a:t>used to override the default settings on a node. recipes are what you write to install and configure things on your machine. A cookbook is a collection of related recipes. This is a section of the </a:t>
            </a:r>
            <a:r>
              <a:rPr lang="en-US" dirty="0" err="1"/>
              <a:t>setup.rb</a:t>
            </a:r>
            <a:r>
              <a:rPr lang="en-US" dirty="0"/>
              <a:t> file from the cookbooks/recipes section </a:t>
            </a:r>
          </a:p>
        </p:txBody>
      </p:sp>
      <p:sp>
        <p:nvSpPr>
          <p:cNvPr id="4" name="Slide Number Placeholder 3"/>
          <p:cNvSpPr>
            <a:spLocks noGrp="1"/>
          </p:cNvSpPr>
          <p:nvPr>
            <p:ph type="sldNum" sz="quarter" idx="10"/>
          </p:nvPr>
        </p:nvSpPr>
        <p:spPr/>
        <p:txBody>
          <a:bodyPr/>
          <a:lstStyle/>
          <a:p>
            <a:fld id="{72A01330-7908-416E-ADD8-08A470419D26}"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this recipe</a:t>
            </a:r>
            <a:r>
              <a:rPr lang="en-US" baseline="0" dirty="0"/>
              <a:t> notice the include of another recipe - _</a:t>
            </a:r>
            <a:r>
              <a:rPr lang="en-US" baseline="0" dirty="0" err="1"/>
              <a:t>cfstop</a:t>
            </a:r>
            <a:r>
              <a:rPr lang="en-US" baseline="0" dirty="0"/>
              <a:t>.  -</a:t>
            </a:r>
            <a:r>
              <a:rPr lang="en-US" baseline="0" dirty="0" err="1"/>
              <a:t>cfstop</a:t>
            </a:r>
            <a:r>
              <a:rPr lang="en-US" baseline="0" dirty="0"/>
              <a:t> is looping over the </a:t>
            </a:r>
            <a:r>
              <a:rPr lang="en-US" baseline="0" dirty="0" err="1"/>
              <a:t>cf</a:t>
            </a:r>
            <a:r>
              <a:rPr lang="en-US" baseline="0" dirty="0"/>
              <a:t> services and stopping each.</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recipe shows the setting of the </a:t>
            </a:r>
            <a:r>
              <a:rPr lang="en-US" dirty="0" err="1"/>
              <a:t>jvm</a:t>
            </a:r>
            <a:r>
              <a:rPr lang="en-US" baseline="0" dirty="0"/>
              <a:t> attributes which are used to </a:t>
            </a:r>
            <a:r>
              <a:rPr lang="en-US" baseline="0" dirty="0" err="1"/>
              <a:t>popluate</a:t>
            </a:r>
            <a:r>
              <a:rPr lang="en-US" baseline="0" dirty="0"/>
              <a:t> the source </a:t>
            </a:r>
            <a:r>
              <a:rPr lang="en-US" baseline="0" dirty="0" err="1"/>
              <a:t>erb</a:t>
            </a:r>
            <a:r>
              <a:rPr lang="en-US" baseline="0" dirty="0"/>
              <a:t> template – </a:t>
            </a:r>
            <a:r>
              <a:rPr lang="en-US" baseline="0" dirty="0" err="1"/>
              <a:t>jvm.config.erb</a:t>
            </a:r>
            <a:r>
              <a:rPr lang="en-US" baseline="0" dirty="0"/>
              <a:t>  </a:t>
            </a:r>
            <a:r>
              <a:rPr lang="en-US" dirty="0"/>
              <a:t>ERB or Embedded Ruby is a template that is used to dynamically generate static text files.</a:t>
            </a:r>
          </a:p>
        </p:txBody>
      </p:sp>
      <p:sp>
        <p:nvSpPr>
          <p:cNvPr id="4" name="Slide Number Placeholder 3"/>
          <p:cNvSpPr>
            <a:spLocks noGrp="1"/>
          </p:cNvSpPr>
          <p:nvPr>
            <p:ph type="sldNum" sz="quarter" idx="10"/>
          </p:nvPr>
        </p:nvSpPr>
        <p:spPr/>
        <p:txBody>
          <a:bodyPr/>
          <a:lstStyle/>
          <a:p>
            <a:fld id="{72A01330-7908-416E-ADD8-08A470419D26}"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a:t>
            </a:r>
            <a:r>
              <a:rPr lang="en-US" dirty="0" err="1"/>
              <a:t>jvm.config.erb</a:t>
            </a:r>
            <a:r>
              <a:rPr lang="en-US" dirty="0"/>
              <a:t> template note the local variables</a:t>
            </a:r>
            <a:r>
              <a:rPr lang="en-US" baseline="0" dirty="0"/>
              <a:t> highlighted in blue and the variables highlighted in red that </a:t>
            </a:r>
            <a:r>
              <a:rPr lang="en-US" baseline="0" dirty="0" err="1"/>
              <a:t>wre</a:t>
            </a:r>
            <a:r>
              <a:rPr lang="en-US" baseline="0" dirty="0"/>
              <a:t> set in previous shown _setup_2_jvmconfig.rb template</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the _setup_5_neocron</a:t>
            </a:r>
            <a:r>
              <a:rPr lang="en-US" baseline="0" dirty="0"/>
              <a:t> recipe we are using conditional logic based on the value of the </a:t>
            </a:r>
            <a:r>
              <a:rPr lang="en-US" sz="1200" dirty="0"/>
              <a:t>app['environment']['layer'] </a:t>
            </a:r>
            <a:r>
              <a:rPr lang="en-US" baseline="0" dirty="0"/>
              <a:t>to determine the source </a:t>
            </a:r>
            <a:r>
              <a:rPr lang="en-US" baseline="0" dirty="0" err="1"/>
              <a:t>erb</a:t>
            </a:r>
            <a:r>
              <a:rPr lang="en-US" baseline="0" dirty="0"/>
              <a:t> file.  In this example the source </a:t>
            </a:r>
            <a:r>
              <a:rPr lang="en-US" baseline="0" dirty="0" err="1"/>
              <a:t>erb</a:t>
            </a:r>
            <a:r>
              <a:rPr lang="en-US" baseline="0" dirty="0"/>
              <a:t> template is then used to overwrite the neo-cron.xml file on the CF server – template “#(node…..)”.  All the examples so far are snippets of the actual code and are provided to give you an idea as to how things are done in Ruby the full files are available at  </a:t>
            </a:r>
            <a:r>
              <a:rPr lang="en-US" sz="1200" dirty="0">
                <a:hlinkClick r:id="rId3"/>
              </a:rPr>
              <a:t>http://focusedoncf.com/aws/chefExamples.cfm</a:t>
            </a:r>
            <a:r>
              <a:rPr lang="en-US" sz="1200" dirty="0"/>
              <a:t>.  </a:t>
            </a:r>
            <a:r>
              <a:rPr lang="en-US" baseline="0" dirty="0"/>
              <a:t> </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last recipe we are going to look at is the deploy</a:t>
            </a:r>
            <a:r>
              <a:rPr lang="en-US" baseline="0" dirty="0"/>
              <a:t> recipe.  If you remember when we looked at the Jenkins deployment pipeline there was a section for building the zip file and another for deploying the zip file.  Portion </a:t>
            </a:r>
            <a:r>
              <a:rPr lang="en-US" baseline="0" dirty="0" err="1"/>
              <a:t>fo</a:t>
            </a:r>
            <a:r>
              <a:rPr lang="en-US" baseline="0" dirty="0"/>
              <a:t> the recipe shows the code execute during the deployment of the zip file.  You have the download of the zip file from the S3 bucket and then the unzip and write (overwrite) of those files into the specified folder.</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55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Agenda Items</a:t>
            </a:r>
          </a:p>
        </p:txBody>
      </p:sp>
      <p:sp>
        <p:nvSpPr>
          <p:cNvPr id="4" name="Slide Number Placeholder 3"/>
          <p:cNvSpPr>
            <a:spLocks noGrp="1"/>
          </p:cNvSpPr>
          <p:nvPr>
            <p:ph type="sldNum" sz="quarter" idx="10"/>
          </p:nvPr>
        </p:nvSpPr>
        <p:spPr/>
        <p:txBody>
          <a:bodyPr/>
          <a:lstStyle/>
          <a:p>
            <a:fld id="{72A01330-7908-416E-ADD8-08A470419D2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7</a:t>
            </a:fld>
            <a:endParaRPr lang="en-US"/>
          </a:p>
        </p:txBody>
      </p:sp>
    </p:spTree>
    <p:extLst>
      <p:ext uri="{BB962C8B-B14F-4D97-AF65-F5344CB8AC3E}">
        <p14:creationId xmlns:p14="http://schemas.microsoft.com/office/powerpoint/2010/main" val="247883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AWS </a:t>
            </a:r>
            <a:r>
              <a:rPr lang="en-US" dirty="0" err="1"/>
              <a:t>Maketplace</a:t>
            </a:r>
            <a:r>
              <a:rPr lang="en-US" dirty="0"/>
              <a:t>: this is a service provided by AWS, and all AMIs here are verified by AWS. It is basically used for software vendors to sell their products through AWS. The customers will be billed by AWS only, and AWS will pay the AMI owner in return. </a:t>
            </a:r>
          </a:p>
          <a:p>
            <a:endParaRPr lang="en-US" dirty="0"/>
          </a:p>
          <a:p>
            <a:r>
              <a:rPr lang="en-US" dirty="0"/>
              <a:t>Community AMIs: Whenever you create an AMI, you can add permissions to it to make it public. In that case, it goes to "community AMIs". These are AMIs that comes from AWS users, and are not verified by AWS</a:t>
            </a:r>
          </a:p>
          <a:p>
            <a:endParaRPr lang="en-US" dirty="0"/>
          </a:p>
          <a:p>
            <a:r>
              <a:rPr lang="en-US" dirty="0"/>
              <a:t>Custom AMI – while there are ColdFusion AMIs we</a:t>
            </a:r>
            <a:r>
              <a:rPr lang="en-US" baseline="0" dirty="0"/>
              <a:t> opted to build our own mainly because we already had the licenses and did not want to pay for using a Market Place AMI</a:t>
            </a:r>
            <a:endParaRPr lang="en-US" dirty="0"/>
          </a:p>
          <a:p>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Jenkins is a self-contained, open source automation server which can be used to automate all sorts of tasks such as building, testing, and deploying software. </a:t>
            </a:r>
            <a:endParaRPr lang="en-US" dirty="0"/>
          </a:p>
        </p:txBody>
      </p:sp>
      <p:sp>
        <p:nvSpPr>
          <p:cNvPr id="4" name="Slide Number Placeholder 3"/>
          <p:cNvSpPr>
            <a:spLocks noGrp="1"/>
          </p:cNvSpPr>
          <p:nvPr>
            <p:ph type="sldNum" sz="quarter" idx="10"/>
          </p:nvPr>
        </p:nvSpPr>
        <p:spPr/>
        <p:txBody>
          <a:bodyPr/>
          <a:lstStyle/>
          <a:p>
            <a:fld id="{72A01330-7908-416E-ADD8-08A470419D2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9" name="Rectangle 8"/>
          <p:cNvSpPr/>
          <p:nvPr/>
        </p:nvSpPr>
        <p:spPr bwMode="auto">
          <a:xfrm>
            <a:off x="0" y="3418736"/>
            <a:ext cx="9144000" cy="3436044"/>
          </a:xfrm>
          <a:prstGeom prst="rect">
            <a:avLst/>
          </a:prstGeom>
          <a:solidFill>
            <a:schemeClr val="bg1">
              <a:alpha val="8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pic>
        <p:nvPicPr>
          <p:cNvPr id="10" name="image12.png"/>
          <p:cNvPicPr/>
          <p:nvPr/>
        </p:nvPicPr>
        <p:blipFill>
          <a:blip r:embed="rId3" cstate="print">
            <a:extLst/>
          </a:blip>
          <a:stretch>
            <a:fillRect/>
          </a:stretch>
        </p:blipFill>
        <p:spPr>
          <a:xfrm>
            <a:off x="252414" y="3650462"/>
            <a:ext cx="2392362" cy="569187"/>
          </a:xfrm>
          <a:prstGeom prst="rect">
            <a:avLst/>
          </a:prstGeom>
          <a:ln w="12700" cap="flat">
            <a:noFill/>
            <a:miter lim="400000"/>
          </a:ln>
          <a:effectLst/>
        </p:spPr>
      </p:pic>
      <p:sp>
        <p:nvSpPr>
          <p:cNvPr id="16" name="Text Placeholder 15"/>
          <p:cNvSpPr>
            <a:spLocks noGrp="1"/>
          </p:cNvSpPr>
          <p:nvPr>
            <p:ph type="body" sz="quarter" idx="10" hasCustomPrompt="1"/>
          </p:nvPr>
        </p:nvSpPr>
        <p:spPr>
          <a:xfrm>
            <a:off x="252413" y="5368413"/>
            <a:ext cx="4023360" cy="932010"/>
          </a:xfrm>
        </p:spPr>
        <p:txBody>
          <a:bodyPr/>
          <a:lstStyle>
            <a:lvl1pPr>
              <a:spcAft>
                <a:spcPts val="0"/>
              </a:spcAft>
              <a:buFontTx/>
              <a:buNone/>
              <a:defRPr sz="1600" b="0" baseline="0">
                <a:solidFill>
                  <a:schemeClr val="accent5"/>
                </a:solidFill>
              </a:defRPr>
            </a:lvl1pPr>
            <a:lvl2pPr marL="114300" indent="4763">
              <a:spcAft>
                <a:spcPts val="0"/>
              </a:spcAft>
              <a:buFontTx/>
              <a:buNone/>
              <a:defRPr sz="1400" i="1" baseline="0">
                <a:solidFill>
                  <a:schemeClr val="accent5"/>
                </a:solidFill>
              </a:defRPr>
            </a:lvl2pPr>
          </a:lstStyle>
          <a:p>
            <a:pPr lvl="0"/>
            <a:r>
              <a:rPr lang="en-US" dirty="0"/>
              <a:t>16pt Presenter Name</a:t>
            </a:r>
          </a:p>
          <a:p>
            <a:pPr lvl="1"/>
            <a:r>
              <a:rPr lang="en-US" dirty="0"/>
              <a:t>14pt Italic Presenter Title </a:t>
            </a:r>
          </a:p>
        </p:txBody>
      </p:sp>
      <p:sp>
        <p:nvSpPr>
          <p:cNvPr id="18" name="Title 16"/>
          <p:cNvSpPr>
            <a:spLocks noGrp="1"/>
          </p:cNvSpPr>
          <p:nvPr>
            <p:ph type="title" hasCustomPrompt="1"/>
          </p:nvPr>
        </p:nvSpPr>
        <p:spPr>
          <a:xfrm>
            <a:off x="252414" y="4850575"/>
            <a:ext cx="8661400" cy="443190"/>
          </a:xfrm>
          <a:noFill/>
        </p:spPr>
        <p:txBody>
          <a:bodyPr wrap="square" lIns="91440">
            <a:noAutofit/>
          </a:bodyPr>
          <a:lstStyle>
            <a:lvl1pPr>
              <a:defRPr sz="2800" b="1">
                <a:solidFill>
                  <a:schemeClr val="accent5"/>
                </a:solidFill>
              </a:defRPr>
            </a:lvl1pPr>
          </a:lstStyle>
          <a:p>
            <a:r>
              <a:rPr lang="en-US" dirty="0"/>
              <a:t>28pt Arial Title</a:t>
            </a:r>
          </a:p>
        </p:txBody>
      </p:sp>
      <p:grpSp>
        <p:nvGrpSpPr>
          <p:cNvPr id="2" name="Group 5"/>
          <p:cNvGrpSpPr/>
          <p:nvPr/>
        </p:nvGrpSpPr>
        <p:grpSpPr>
          <a:xfrm>
            <a:off x="0" y="6297615"/>
            <a:ext cx="9144000" cy="567431"/>
            <a:chOff x="0" y="6289662"/>
            <a:chExt cx="9144000" cy="567431"/>
          </a:xfrm>
        </p:grpSpPr>
        <p:sp>
          <p:nvSpPr>
            <p:cNvPr id="7" name="Rectangle 6"/>
            <p:cNvSpPr/>
            <p:nvPr/>
          </p:nvSpPr>
          <p:spPr bwMode="auto">
            <a:xfrm>
              <a:off x="0" y="6289662"/>
              <a:ext cx="9144000" cy="567431"/>
            </a:xfrm>
            <a:prstGeom prst="rect">
              <a:avLst/>
            </a:prstGeom>
            <a:solidFill>
              <a:schemeClr val="accent4"/>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Arial" pitchFamily="124" charset="0"/>
              </a:endParaRPr>
            </a:p>
          </p:txBody>
        </p:sp>
        <p:sp>
          <p:nvSpPr>
            <p:cNvPr id="8" name="TextBox 7"/>
            <p:cNvSpPr txBox="1"/>
            <p:nvPr/>
          </p:nvSpPr>
          <p:spPr>
            <a:xfrm>
              <a:off x="4572000" y="6467489"/>
              <a:ext cx="4320089" cy="215444"/>
            </a:xfrm>
            <a:prstGeom prst="rect">
              <a:avLst/>
            </a:prstGeom>
            <a:noFill/>
          </p:spPr>
          <p:txBody>
            <a:bodyPr vert="horz" wrap="square" lIns="0" tIns="0" rIns="0" bIns="0" rtlCol="0" anchor="ctr" anchorCtr="0">
              <a:noAutofit/>
            </a:bodyPr>
            <a:lstStyle/>
            <a:p>
              <a:pPr algn="r"/>
              <a:r>
                <a:rPr lang="en-US" sz="1400" dirty="0">
                  <a:solidFill>
                    <a:schemeClr val="bg1"/>
                  </a:solidFill>
                  <a:latin typeface="Arial"/>
                </a:rPr>
                <a:t>The world leader in serving science</a:t>
              </a:r>
            </a:p>
          </p:txBody>
        </p:sp>
      </p:grpSp>
    </p:spTree>
    <p:extLst>
      <p:ext uri="{BB962C8B-B14F-4D97-AF65-F5344CB8AC3E}">
        <p14:creationId xmlns:p14="http://schemas.microsoft.com/office/powerpoint/2010/main" val="59450788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with layout grid">
    <p:spTree>
      <p:nvGrpSpPr>
        <p:cNvPr id="1" name=""/>
        <p:cNvGrpSpPr/>
        <p:nvPr/>
      </p:nvGrpSpPr>
      <p:grpSpPr>
        <a:xfrm>
          <a:off x="0" y="0"/>
          <a:ext cx="0" cy="0"/>
          <a:chOff x="0" y="0"/>
          <a:chExt cx="0" cy="0"/>
        </a:xfrm>
      </p:grpSpPr>
      <p:sp>
        <p:nvSpPr>
          <p:cNvPr id="22" name="Note on using Guides"/>
          <p:cNvSpPr txBox="1"/>
          <p:nvPr/>
        </p:nvSpPr>
        <p:spPr>
          <a:xfrm>
            <a:off x="4600575" y="1429403"/>
            <a:ext cx="3810000" cy="4278094"/>
          </a:xfrm>
          <a:prstGeom prst="rect">
            <a:avLst/>
          </a:prstGeom>
          <a:noFill/>
        </p:spPr>
        <p:txBody>
          <a:bodyPr wrap="square" rtlCol="0">
            <a:spAutoFit/>
          </a:bodyPr>
          <a:lstStyle/>
          <a:p>
            <a:r>
              <a:rPr lang="en-US" sz="1600" dirty="0"/>
              <a:t>Use the embedded guides in the template</a:t>
            </a:r>
            <a:r>
              <a:rPr lang="en-US" sz="1600" baseline="0" dirty="0"/>
              <a:t> to consistently position content throughout your presentation. </a:t>
            </a:r>
          </a:p>
          <a:p>
            <a:endParaRPr lang="en-US" sz="1600" baseline="0" dirty="0"/>
          </a:p>
          <a:p>
            <a:r>
              <a:rPr lang="en-US" sz="1600" baseline="0" dirty="0"/>
              <a:t>Toggle guides on/off as desired.</a:t>
            </a:r>
          </a:p>
          <a:p>
            <a:endParaRPr lang="en-US" sz="1600" baseline="0" dirty="0"/>
          </a:p>
          <a:p>
            <a:r>
              <a:rPr lang="en-US" sz="1600" baseline="0" dirty="0"/>
              <a:t>Note: PowerPoint v2007, 2010, 2011/2016 [Mac] and 365/2013 may not display guides in a reliably consistent manner between versions and are sometimes lost when copying content between presentations.</a:t>
            </a:r>
          </a:p>
          <a:p>
            <a:endParaRPr lang="en-US" sz="1600" baseline="0" dirty="0"/>
          </a:p>
          <a:p>
            <a:r>
              <a:rPr lang="en-US" sz="1600" baseline="0" dirty="0"/>
              <a:t>To mitigate these issues, </a:t>
            </a:r>
            <a:br>
              <a:rPr lang="en-US" sz="1600" baseline="0" dirty="0"/>
            </a:br>
            <a:r>
              <a:rPr lang="en-US" sz="1600" baseline="0" dirty="0"/>
              <a:t>the lines on this layout are provided </a:t>
            </a:r>
            <a:br>
              <a:rPr lang="en-US" sz="1600" baseline="0" dirty="0"/>
            </a:br>
            <a:r>
              <a:rPr lang="en-US" sz="1600" baseline="0" dirty="0"/>
              <a:t>in the event that you need to re-create or re-set the original template guides.</a:t>
            </a:r>
          </a:p>
        </p:txBody>
      </p:sp>
      <p:grpSp>
        <p:nvGrpSpPr>
          <p:cNvPr id="2" name="Group 41"/>
          <p:cNvGrpSpPr/>
          <p:nvPr/>
        </p:nvGrpSpPr>
        <p:grpSpPr>
          <a:xfrm>
            <a:off x="0" y="0"/>
            <a:ext cx="9144000" cy="6305550"/>
            <a:chOff x="0" y="0"/>
            <a:chExt cx="9144000" cy="6305550"/>
          </a:xfrm>
        </p:grpSpPr>
        <p:cxnSp>
          <p:nvCxnSpPr>
            <p:cNvPr id="4" name="Straight Connector 3"/>
            <p:cNvCxnSpPr/>
            <p:nvPr/>
          </p:nvCxnSpPr>
          <p:spPr bwMode="auto">
            <a:xfrm>
              <a:off x="242888"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8915400"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7" name="Straight Connector 6"/>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8" name="Straight Connector 7"/>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9" name="Straight Connector 8"/>
            <p:cNvCxnSpPr/>
            <p:nvPr/>
          </p:nvCxnSpPr>
          <p:spPr bwMode="auto">
            <a:xfrm>
              <a:off x="0" y="5895975"/>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0" name="Straight Connector 9"/>
            <p:cNvCxnSpPr/>
            <p:nvPr/>
          </p:nvCxnSpPr>
          <p:spPr bwMode="auto">
            <a:xfrm>
              <a:off x="263842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a:off x="6486525"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2305050"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6858000" y="0"/>
              <a:ext cx="0" cy="6305550"/>
            </a:xfrm>
            <a:prstGeom prst="line">
              <a:avLst/>
            </a:prstGeom>
            <a:solidFill>
              <a:schemeClr val="accent1"/>
            </a:solidFill>
            <a:ln w="31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572000" y="809625"/>
              <a:ext cx="0" cy="4905375"/>
            </a:xfrm>
            <a:prstGeom prst="line">
              <a:avLst/>
            </a:prstGeom>
            <a:solidFill>
              <a:schemeClr val="accent1"/>
            </a:solidFill>
            <a:ln w="3175" cap="flat" cmpd="sng" algn="ctr">
              <a:solidFill>
                <a:schemeClr val="accent5">
                  <a:lumMod val="60000"/>
                  <a:lumOff val="40000"/>
                </a:schemeClr>
              </a:solidFill>
              <a:prstDash val="solid"/>
              <a:round/>
              <a:headEnd type="none" w="med" len="med"/>
              <a:tailEnd type="none" w="med" len="med"/>
            </a:ln>
            <a:effectLst/>
          </p:spPr>
        </p:cxnSp>
        <p:cxnSp>
          <p:nvCxnSpPr>
            <p:cNvPr id="15" name="Straight Connector 14"/>
            <p:cNvCxnSpPr/>
            <p:nvPr/>
          </p:nvCxnSpPr>
          <p:spPr bwMode="auto">
            <a:xfrm>
              <a:off x="242888" y="3426948"/>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6" name="Straight Connector 15"/>
            <p:cNvCxnSpPr/>
            <p:nvPr/>
          </p:nvCxnSpPr>
          <p:spPr bwMode="auto">
            <a:xfrm>
              <a:off x="242888" y="2514600"/>
              <a:ext cx="8677275"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7" name="Straight Connector 16"/>
            <p:cNvCxnSpPr/>
            <p:nvPr/>
          </p:nvCxnSpPr>
          <p:spPr bwMode="auto">
            <a:xfrm>
              <a:off x="242888"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8" name="Straight Connector 17"/>
            <p:cNvCxnSpPr/>
            <p:nvPr/>
          </p:nvCxnSpPr>
          <p:spPr bwMode="auto">
            <a:xfrm>
              <a:off x="8915400" y="0"/>
              <a:ext cx="0" cy="630555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19" name="Straight Connector 18"/>
            <p:cNvCxnSpPr/>
            <p:nvPr/>
          </p:nvCxnSpPr>
          <p:spPr bwMode="auto">
            <a:xfrm>
              <a:off x="0" y="525463"/>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0" name="Straight Connector 19"/>
            <p:cNvCxnSpPr/>
            <p:nvPr/>
          </p:nvCxnSpPr>
          <p:spPr bwMode="auto">
            <a:xfrm>
              <a:off x="0" y="10668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cxnSp>
          <p:nvCxnSpPr>
            <p:cNvPr id="21" name="Straight Connector 20"/>
            <p:cNvCxnSpPr/>
            <p:nvPr/>
          </p:nvCxnSpPr>
          <p:spPr bwMode="auto">
            <a:xfrm>
              <a:off x="0" y="5715000"/>
              <a:ext cx="9144000" cy="0"/>
            </a:xfrm>
            <a:prstGeom prst="line">
              <a:avLst/>
            </a:prstGeom>
            <a:solidFill>
              <a:schemeClr val="accent1"/>
            </a:solidFill>
            <a:ln w="3175" cap="flat" cmpd="sng" algn="ctr">
              <a:solidFill>
                <a:schemeClr val="accent6"/>
              </a:solidFill>
              <a:prstDash val="solid"/>
              <a:round/>
              <a:headEnd type="none" w="med" len="med"/>
              <a:tailEnd type="none" w="med" len="med"/>
            </a:ln>
            <a:effectLst/>
          </p:spPr>
        </p:cxnSp>
      </p:grpSp>
      <p:sp>
        <p:nvSpPr>
          <p:cNvPr id="3" name="Title 2"/>
          <p:cNvSpPr>
            <a:spLocks noGrp="1"/>
          </p:cNvSpPr>
          <p:nvPr>
            <p:ph type="title" hasCustomPrompt="1"/>
          </p:nvPr>
        </p:nvSpPr>
        <p:spPr/>
        <p:txBody>
          <a:bodyPr/>
          <a:lstStyle>
            <a:lvl1pPr>
              <a:defRPr/>
            </a:lvl1pPr>
          </a:lstStyle>
          <a:p>
            <a:r>
              <a:rPr lang="en-US" dirty="0"/>
              <a:t>Guides</a:t>
            </a: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937" y="1789356"/>
            <a:ext cx="2847975" cy="2381250"/>
          </a:xfrm>
          <a:prstGeom prst="roundRect">
            <a:avLst>
              <a:gd name="adj" fmla="val 3467"/>
            </a:avLst>
          </a:prstGeom>
          <a:effectLst>
            <a:outerShdw blurRad="50800" dist="38100" dir="8100000" algn="tr" rotWithShape="0">
              <a:prstClr val="black">
                <a:alpha val="40000"/>
              </a:prstClr>
            </a:outerShdw>
          </a:effectLst>
        </p:spPr>
      </p:pic>
      <p:sp>
        <p:nvSpPr>
          <p:cNvPr id="25" name="TextBox 24"/>
          <p:cNvSpPr txBox="1"/>
          <p:nvPr/>
        </p:nvSpPr>
        <p:spPr>
          <a:xfrm>
            <a:off x="1059655" y="1108846"/>
            <a:ext cx="2776538" cy="646331"/>
          </a:xfrm>
          <a:prstGeom prst="rect">
            <a:avLst/>
          </a:prstGeom>
          <a:noFill/>
        </p:spPr>
        <p:txBody>
          <a:bodyPr wrap="square" rtlCol="0">
            <a:spAutoFit/>
          </a:bodyPr>
          <a:lstStyle/>
          <a:p>
            <a:r>
              <a:rPr lang="en-US" sz="1200" dirty="0"/>
              <a:t>Toggle Guide</a:t>
            </a:r>
            <a:r>
              <a:rPr lang="en-US" sz="1200" baseline="0" dirty="0"/>
              <a:t> visibility via </a:t>
            </a:r>
            <a:br>
              <a:rPr lang="en-US" sz="1200" baseline="0" dirty="0"/>
            </a:br>
            <a:r>
              <a:rPr lang="en-US" sz="1200" b="1" dirty="0"/>
              <a:t>View Tab :</a:t>
            </a:r>
            <a:r>
              <a:rPr lang="en-US" sz="1200" b="1" baseline="0" dirty="0"/>
              <a:t> Show &gt; Guides</a:t>
            </a:r>
          </a:p>
          <a:p>
            <a:r>
              <a:rPr lang="en-US" sz="1200" baseline="0" dirty="0"/>
              <a:t>[Click dropdown arrow for Settings]</a:t>
            </a:r>
            <a:endParaRPr lang="en-US" sz="1200" dirty="0"/>
          </a:p>
        </p:txBody>
      </p:sp>
    </p:spTree>
    <p:extLst>
      <p:ext uri="{BB962C8B-B14F-4D97-AF65-F5344CB8AC3E}">
        <p14:creationId xmlns:p14="http://schemas.microsoft.com/office/powerpoint/2010/main" val="399362839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9995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le with content bar">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0" hasCustomPrompt="1"/>
          </p:nvPr>
        </p:nvSpPr>
        <p:spPr>
          <a:xfrm>
            <a:off x="0" y="533400"/>
            <a:ext cx="9144000" cy="1979613"/>
          </a:xfrm>
          <a:solidFill>
            <a:srgbClr val="7FBA00"/>
          </a:solidFill>
        </p:spPr>
        <p:txBody>
          <a:bodyPr lIns="274320" anchor="ctr" anchorCtr="0"/>
          <a:lstStyle>
            <a:lvl1pPr marL="0" indent="0">
              <a:spcBef>
                <a:spcPts val="600"/>
              </a:spcBef>
              <a:buClr>
                <a:schemeClr val="bg1"/>
              </a:buClr>
              <a:buFontTx/>
              <a:buNone/>
              <a:defRPr sz="1800" baseline="0">
                <a:solidFill>
                  <a:schemeClr val="bg1"/>
                </a:solidFill>
              </a:defRPr>
            </a:lvl1pPr>
            <a:lvl2pPr marL="171450" indent="0">
              <a:buFontTx/>
              <a:buNone/>
              <a:defRPr sz="1600"/>
            </a:lvl2pPr>
          </a:lstStyle>
          <a:p>
            <a:pPr marL="0" indent="0">
              <a:spcBef>
                <a:spcPts val="600"/>
              </a:spcBef>
              <a:buClr>
                <a:schemeClr val="bg1"/>
              </a:buClr>
              <a:buNone/>
            </a:pPr>
            <a:r>
              <a:rPr lang="en-US" sz="2400" kern="0" dirty="0">
                <a:solidFill>
                  <a:schemeClr val="bg1"/>
                </a:solidFill>
              </a:rPr>
              <a:t>Place sub-head or framing statement text in this box. </a:t>
            </a:r>
            <a:br>
              <a:rPr lang="en-US" sz="2400" kern="0" dirty="0">
                <a:solidFill>
                  <a:schemeClr val="bg1"/>
                </a:solidFill>
              </a:rPr>
            </a:br>
            <a:r>
              <a:rPr lang="en-US" sz="2400" kern="0" dirty="0">
                <a:solidFill>
                  <a:schemeClr val="bg1"/>
                </a:solidFill>
              </a:rPr>
              <a:t>Change box color and transparency as desired.</a:t>
            </a:r>
            <a:br>
              <a:rPr lang="en-US" sz="2400" kern="0" dirty="0">
                <a:solidFill>
                  <a:schemeClr val="bg1"/>
                </a:solidFill>
              </a:rPr>
            </a:br>
            <a:r>
              <a:rPr lang="en-US" sz="2400" kern="0" dirty="0">
                <a:solidFill>
                  <a:schemeClr val="bg1"/>
                </a:solidFill>
              </a:rPr>
              <a:t>Vertically reposition as desired.</a:t>
            </a:r>
          </a:p>
        </p:txBody>
      </p:sp>
    </p:spTree>
    <p:extLst>
      <p:ext uri="{BB962C8B-B14F-4D97-AF65-F5344CB8AC3E}">
        <p14:creationId xmlns:p14="http://schemas.microsoft.com/office/powerpoint/2010/main" val="337941832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42888" y="1065215"/>
            <a:ext cx="8677275" cy="4833937"/>
          </a:xfrm>
        </p:spPr>
        <p:txBody>
          <a:bodyPr/>
          <a:lstStyle>
            <a:lvl1pPr>
              <a:defRPr/>
            </a:lvl1pPr>
            <a:lvl2pPr>
              <a:defRPr baseline="0"/>
            </a:lvl2pPr>
            <a:lvl3pPr>
              <a:buClr>
                <a:schemeClr val="accent5">
                  <a:lumMod val="75000"/>
                </a:schemeClr>
              </a:buClr>
              <a:defRPr/>
            </a:lvl3pPr>
          </a:lstStyle>
          <a:p>
            <a:pPr lvl="0"/>
            <a:r>
              <a:rPr lang="en-US" dirty="0"/>
              <a:t>First level: Arial 20pt</a:t>
            </a:r>
          </a:p>
          <a:p>
            <a:pPr lvl="1"/>
            <a:r>
              <a:rPr lang="en-US" dirty="0"/>
              <a:t>Second level: Arial 18pt</a:t>
            </a:r>
          </a:p>
          <a:p>
            <a:pPr lvl="2"/>
            <a:r>
              <a:rPr lang="en-US" dirty="0"/>
              <a:t>Third level: Arial 16pt</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277112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69880206"/>
      </p:ext>
    </p:extLst>
  </p:cSld>
  <p:clrMapOvr>
    <a:masterClrMapping/>
  </p:clrMapOvr>
  <p:transition>
    <p:fade/>
  </p:transition>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red header">
    <p:spTree>
      <p:nvGrpSpPr>
        <p:cNvPr id="1" name=""/>
        <p:cNvGrpSpPr/>
        <p:nvPr/>
      </p:nvGrpSpPr>
      <p:grpSpPr>
        <a:xfrm>
          <a:off x="0" y="0"/>
          <a:ext cx="0" cy="0"/>
          <a:chOff x="0" y="0"/>
          <a:chExt cx="0" cy="0"/>
        </a:xfrm>
      </p:grpSpPr>
      <p:sp>
        <p:nvSpPr>
          <p:cNvPr id="4" name="Title 3"/>
          <p:cNvSpPr>
            <a:spLocks noGrp="1"/>
          </p:cNvSpPr>
          <p:nvPr>
            <p:ph type="title" hasCustomPrompt="1"/>
          </p:nvPr>
        </p:nvSpPr>
        <p:spPr>
          <a:solidFill>
            <a:schemeClr val="accent4"/>
          </a:solidFill>
        </p:spPr>
        <p:txBody>
          <a:bodyPr/>
          <a:lstStyle>
            <a:lvl1pPr>
              <a:defRPr baseline="0"/>
            </a:lvl1pPr>
          </a:lstStyle>
          <a:p>
            <a:r>
              <a:rPr lang="en-US" dirty="0"/>
              <a:t>Red Title Bar Reserved for Corporate Company Use</a:t>
            </a:r>
          </a:p>
        </p:txBody>
      </p:sp>
    </p:spTree>
    <p:extLst>
      <p:ext uri="{BB962C8B-B14F-4D97-AF65-F5344CB8AC3E}">
        <p14:creationId xmlns:p14="http://schemas.microsoft.com/office/powerpoint/2010/main" val="244687472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Title and body box">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234950" y="777923"/>
            <a:ext cx="8685213" cy="5127578"/>
          </a:xfrm>
          <a:prstGeom prst="roundRect">
            <a:avLst>
              <a:gd name="adj" fmla="val 2774"/>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1200"/>
              </a:spcAft>
              <a:buClr>
                <a:srgbClr val="EE3134"/>
              </a:buClr>
              <a:buSzPts val="2000"/>
              <a:buFont typeface=""/>
              <a:buChar char="•"/>
              <a:defRPr lang="en-US" sz="2000" b="0" kern="1200" dirty="0" smtClean="0">
                <a:solidFill>
                  <a:srgbClr val="000000"/>
                </a:solidFill>
                <a:latin typeface="Arial"/>
                <a:ea typeface="ＭＳ Ｐゴシック" pitchFamily="100" charset="-128"/>
                <a:cs typeface="+mn-cs"/>
              </a:defRPr>
            </a:lvl1pPr>
            <a:lvl2pPr marL="342900" indent="-171450" algn="l" rtl="0" eaLnBrk="1" fontAlgn="base" hangingPunct="1">
              <a:lnSpc>
                <a:spcPct val="100000"/>
              </a:lnSpc>
              <a:spcBef>
                <a:spcPct val="0"/>
              </a:spcBef>
              <a:spcAft>
                <a:spcPts val="1200"/>
              </a:spcAft>
              <a:buClr>
                <a:schemeClr val="accent5"/>
              </a:buClr>
              <a:buSzPct val="100000"/>
              <a:buFont typeface="Arial"/>
              <a:buChar char="•"/>
              <a:defRPr lang="en-US" sz="1800" b="0" kern="1200" dirty="0" smtClean="0">
                <a:solidFill>
                  <a:srgbClr val="000000"/>
                </a:solidFill>
                <a:latin typeface="Arial"/>
                <a:ea typeface="ＭＳ Ｐゴシック" pitchFamily="100" charset="-128"/>
                <a:cs typeface="+mn-cs"/>
              </a:defRPr>
            </a:lvl2pPr>
            <a:lvl3pPr marL="635000" indent="-190500" algn="l" rtl="0" eaLnBrk="1" fontAlgn="base" hangingPunct="1">
              <a:lnSpc>
                <a:spcPct val="100000"/>
              </a:lnSpc>
              <a:spcBef>
                <a:spcPct val="0"/>
              </a:spcBef>
              <a:spcAft>
                <a:spcPts val="1200"/>
              </a:spcAft>
              <a:buClr>
                <a:schemeClr val="accent5"/>
              </a:buClr>
              <a:buSzPct val="100000"/>
              <a:buFont typeface="Arial"/>
              <a:buChar char="•"/>
              <a:defRPr lang="en-US" sz="1600" b="0" kern="1200" dirty="0" smtClean="0">
                <a:solidFill>
                  <a:srgbClr val="000000"/>
                </a:solidFill>
                <a:latin typeface="Arial"/>
                <a:ea typeface="ＭＳ Ｐゴシック" pitchFamily="100" charset="-128"/>
                <a:cs typeface="+mn-cs"/>
              </a:defRPr>
            </a:lvl3pPr>
          </a:lstStyle>
          <a:p>
            <a:pPr lvl="0"/>
            <a:r>
              <a:rPr lang="en-US" dirty="0"/>
              <a:t>First level: Arial 20pt</a:t>
            </a:r>
          </a:p>
          <a:p>
            <a:pPr lvl="1"/>
            <a:r>
              <a:rPr lang="en-US" dirty="0"/>
              <a:t>Second level: Arial 18pt</a:t>
            </a:r>
          </a:p>
          <a:p>
            <a:pPr lvl="2"/>
            <a:r>
              <a:rPr lang="en-US" dirty="0"/>
              <a:t>Third level: Arial 16pt</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356040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55897" y="905775"/>
            <a:ext cx="4144963"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18pt</a:t>
            </a:r>
          </a:p>
          <a:p>
            <a:pPr lvl="1"/>
            <a:r>
              <a:rPr lang="en-US" dirty="0"/>
              <a:t>Second level: Arial 16pt</a:t>
            </a:r>
          </a:p>
          <a:p>
            <a:pPr lvl="2"/>
            <a:r>
              <a:rPr lang="en-US" dirty="0"/>
              <a:t>Third level: Arial 14pt</a:t>
            </a: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5" name="Content Placeholder 2"/>
          <p:cNvSpPr>
            <a:spLocks noGrp="1"/>
          </p:cNvSpPr>
          <p:nvPr>
            <p:ph sz="half" idx="10" hasCustomPrompt="1"/>
          </p:nvPr>
        </p:nvSpPr>
        <p:spPr>
          <a:xfrm>
            <a:off x="4763614" y="905775"/>
            <a:ext cx="4144963" cy="4825100"/>
          </a:xfrm>
        </p:spPr>
        <p:txBody>
          <a:bodyPr/>
          <a:lstStyle>
            <a:lvl1pPr marL="0" indent="-188913" algn="l">
              <a:lnSpc>
                <a:spcPct val="100000"/>
              </a:lnSpc>
              <a:spcBef>
                <a:spcPct val="0"/>
              </a:spcBef>
              <a:spcAft>
                <a:spcPts val="1200"/>
              </a:spcAft>
              <a:buClr>
                <a:srgbClr val="EE3134"/>
              </a:buClr>
              <a:buSzPct val="100000"/>
              <a:buFont typeface=""/>
              <a:buChar char="•"/>
              <a:defRPr sz="2000" b="0" baseline="0">
                <a:solidFill>
                  <a:srgbClr val="000000"/>
                </a:solidFill>
                <a:latin typeface="Arial"/>
              </a:defRPr>
            </a:lvl1pPr>
            <a:lvl2pPr marL="403225" indent="-171450" algn="l">
              <a:lnSpc>
                <a:spcPct val="100000"/>
              </a:lnSpc>
              <a:spcBef>
                <a:spcPct val="0"/>
              </a:spcBef>
              <a:spcAft>
                <a:spcPts val="1200"/>
              </a:spcAft>
              <a:buClr>
                <a:schemeClr val="accent5"/>
              </a:buClr>
              <a:buSzPct val="100000"/>
              <a:buFont typeface="Arial"/>
              <a:buChar char="•"/>
              <a:defRPr sz="1800">
                <a:solidFill>
                  <a:srgbClr val="000000"/>
                </a:solidFill>
                <a:latin typeface="Arial"/>
              </a:defRPr>
            </a:lvl2pPr>
            <a:lvl3pPr marL="457200" indent="169863" algn="l">
              <a:lnSpc>
                <a:spcPct val="100000"/>
              </a:lnSpc>
              <a:spcBef>
                <a:spcPct val="0"/>
              </a:spcBef>
              <a:spcAft>
                <a:spcPts val="1200"/>
              </a:spcAft>
              <a:buClr>
                <a:schemeClr val="accent5"/>
              </a:buClr>
              <a:buSzPct val="100000"/>
              <a:buFont typeface="Arial"/>
              <a:buChar char="•"/>
              <a:defRPr sz="1600">
                <a:solidFill>
                  <a:srgbClr val="000000"/>
                </a:solidFill>
                <a:latin typeface="Arial"/>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18pt</a:t>
            </a:r>
          </a:p>
          <a:p>
            <a:pPr lvl="1"/>
            <a:r>
              <a:rPr lang="en-US" dirty="0"/>
              <a:t>Second level: Arial 16pt</a:t>
            </a:r>
          </a:p>
          <a:p>
            <a:pPr lvl="2"/>
            <a:r>
              <a:rPr lang="en-US" dirty="0"/>
              <a:t>Third level: Arial 14pt</a:t>
            </a:r>
          </a:p>
        </p:txBody>
      </p:sp>
    </p:spTree>
    <p:extLst>
      <p:ext uri="{BB962C8B-B14F-4D97-AF65-F5344CB8AC3E}">
        <p14:creationId xmlns:p14="http://schemas.microsoft.com/office/powerpoint/2010/main" val="321620671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Two Content boxe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4775201" y="905777"/>
            <a:ext cx="4144962" cy="4999725"/>
          </a:xfrm>
          <a:prstGeom prst="roundRect">
            <a:avLst>
              <a:gd name="adj" fmla="val 343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a:t>First level: Arial 18pt</a:t>
            </a:r>
          </a:p>
          <a:p>
            <a:pPr lvl="1">
              <a:lnSpc>
                <a:spcPct val="100000"/>
              </a:lnSpc>
              <a:buClr>
                <a:schemeClr val="accent5"/>
              </a:buClr>
              <a:buSzPct val="100000"/>
              <a:buFont typeface="Arial"/>
            </a:pPr>
            <a:r>
              <a:rPr lang="en-US" dirty="0"/>
              <a:t>Second level: Arial 16pt</a:t>
            </a:r>
          </a:p>
          <a:p>
            <a:pPr marL="635000" lvl="2" indent="-190500">
              <a:lnSpc>
                <a:spcPct val="100000"/>
              </a:lnSpc>
              <a:buClr>
                <a:schemeClr val="accent5"/>
              </a:buClr>
              <a:buSzPct val="100000"/>
              <a:buFont typeface="Arial"/>
            </a:pPr>
            <a:r>
              <a:rPr lang="en-US" dirty="0"/>
              <a:t>Third level: Arial 14pt</a:t>
            </a:r>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hasCustomPrompt="1"/>
          </p:nvPr>
        </p:nvSpPr>
        <p:spPr>
          <a:xfrm>
            <a:off x="234951" y="905777"/>
            <a:ext cx="4144963" cy="4999725"/>
          </a:xfrm>
          <a:prstGeom prst="roundRect">
            <a:avLst>
              <a:gd name="adj" fmla="val 343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101600" dir="8400000" sx="98000" sy="98000" rotWithShape="0">
              <a:prstClr val="black">
                <a:alpha val="40000"/>
              </a:prstClr>
            </a:outerShdw>
          </a:effectLst>
        </p:spPr>
        <p:txBody>
          <a:bodyPr vert="horz" wrap="square" lIns="91430" tIns="91440" rIns="91430" bIns="45716" numCol="1" anchor="t" anchorCtr="0" compatLnSpc="1">
            <a:prstTxWarp prst="textNoShape">
              <a:avLst/>
            </a:prstTxWarp>
          </a:bodyPr>
          <a:lstStyle>
            <a:lvl1pPr>
              <a:spcAft>
                <a:spcPts val="1200"/>
              </a:spcAft>
              <a:defRPr lang="en-US" kern="1200" dirty="0" smtClean="0">
                <a:solidFill>
                  <a:srgbClr val="000000"/>
                </a:solidFill>
                <a:latin typeface="Arial"/>
                <a:ea typeface="ＭＳ Ｐゴシック" pitchFamily="100" charset="-128"/>
                <a:cs typeface="+mn-cs"/>
              </a:defRPr>
            </a:lvl1pPr>
            <a:lvl2pPr>
              <a:spcAft>
                <a:spcPts val="1200"/>
              </a:spcAft>
              <a:defRPr lang="en-US" b="0" kern="1200" dirty="0" smtClean="0">
                <a:solidFill>
                  <a:srgbClr val="000000"/>
                </a:solidFill>
                <a:latin typeface="Arial"/>
                <a:ea typeface="ＭＳ Ｐゴシック" pitchFamily="100" charset="-128"/>
                <a:cs typeface="+mn-cs"/>
              </a:defRPr>
            </a:lvl2pPr>
            <a:lvl3pPr>
              <a:spcAft>
                <a:spcPts val="1200"/>
              </a:spcAft>
              <a:defRPr lang="en-US" b="0" kern="1200" dirty="0" smtClean="0">
                <a:solidFill>
                  <a:srgbClr val="000000"/>
                </a:solidFill>
                <a:latin typeface="Arial"/>
                <a:ea typeface="ＭＳ Ｐゴシック" pitchFamily="100" charset="-128"/>
                <a:cs typeface="+mn-cs"/>
              </a:defRPr>
            </a:lvl3pPr>
          </a:lstStyle>
          <a:p>
            <a:pPr marL="157428" lvl="0" indent="-157428">
              <a:lnSpc>
                <a:spcPct val="100000"/>
              </a:lnSpc>
              <a:buClr>
                <a:srgbClr val="EE3134"/>
              </a:buClr>
              <a:buSzPts val="2000"/>
              <a:buFont typeface=""/>
            </a:pPr>
            <a:r>
              <a:rPr lang="en-US" dirty="0"/>
              <a:t>First level: Arial 18pt</a:t>
            </a:r>
          </a:p>
          <a:p>
            <a:pPr lvl="1">
              <a:lnSpc>
                <a:spcPct val="100000"/>
              </a:lnSpc>
              <a:buClr>
                <a:schemeClr val="accent5"/>
              </a:buClr>
              <a:buSzPct val="100000"/>
              <a:buFont typeface="Arial"/>
            </a:pPr>
            <a:r>
              <a:rPr lang="en-US" dirty="0"/>
              <a:t>Second level: Arial 16pt</a:t>
            </a:r>
          </a:p>
          <a:p>
            <a:pPr marL="635000" lvl="2" indent="-190500">
              <a:lnSpc>
                <a:spcPct val="100000"/>
              </a:lnSpc>
              <a:buClr>
                <a:schemeClr val="accent5"/>
              </a:buClr>
              <a:buSzPct val="100000"/>
              <a:buFont typeface="Arial"/>
            </a:pPr>
            <a:r>
              <a:rPr lang="en-US" dirty="0"/>
              <a:t>Third level: Arial 14pt</a:t>
            </a:r>
          </a:p>
        </p:txBody>
      </p:sp>
    </p:spTree>
    <p:extLst>
      <p:ext uri="{BB962C8B-B14F-4D97-AF65-F5344CB8AC3E}">
        <p14:creationId xmlns:p14="http://schemas.microsoft.com/office/powerpoint/2010/main" val="62081288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Four boxes with takeawa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249238" y="942975"/>
            <a:ext cx="4135436" cy="2182126"/>
          </a:xfrm>
          <a:prstGeom prst="roundRect">
            <a:avLst>
              <a:gd name="adj" fmla="val 521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ct val="100000"/>
              <a:buFont typeface=""/>
              <a:buChar char="•"/>
              <a:defRPr lang="en-US" sz="1600" b="0" kern="120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chemeClr val="accent5"/>
              </a:buClr>
              <a:buSzPct val="100000"/>
              <a:buFont typeface="Arial"/>
              <a:buChar char="•"/>
              <a:defRPr lang="en-US" sz="1400" b="0" kern="120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chemeClr val="accent5"/>
              </a:buClr>
              <a:buSzPct val="100000"/>
              <a:buFont typeface="Arial"/>
              <a:buChar char="•"/>
              <a:defRPr lang="en-US" sz="1200" b="0" kern="120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lvl="1"/>
            <a:r>
              <a:rPr lang="en-US" dirty="0"/>
              <a:t>Second level: Arial 14pt</a:t>
            </a:r>
          </a:p>
          <a:p>
            <a:pPr lvl="2"/>
            <a:r>
              <a:rPr lang="en-US" dirty="0"/>
              <a:t>Third level: Arial 12pt</a:t>
            </a:r>
          </a:p>
        </p:txBody>
      </p:sp>
      <p:sp>
        <p:nvSpPr>
          <p:cNvPr id="5" name="Content Placeholder 2"/>
          <p:cNvSpPr>
            <a:spLocks noGrp="1"/>
          </p:cNvSpPr>
          <p:nvPr>
            <p:ph sz="half" idx="10" hasCustomPrompt="1"/>
          </p:nvPr>
        </p:nvSpPr>
        <p:spPr>
          <a:xfrm>
            <a:off x="249239" y="3304275"/>
            <a:ext cx="4135435" cy="2182126"/>
          </a:xfrm>
          <a:prstGeom prst="roundRect">
            <a:avLst>
              <a:gd name="adj" fmla="val 521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
        <p:nvSpPr>
          <p:cNvPr id="9" name="Content Placeholder 2"/>
          <p:cNvSpPr>
            <a:spLocks noGrp="1"/>
          </p:cNvSpPr>
          <p:nvPr>
            <p:ph sz="half" idx="13" hasCustomPrompt="1"/>
          </p:nvPr>
        </p:nvSpPr>
        <p:spPr>
          <a:xfrm>
            <a:off x="4800601" y="942975"/>
            <a:ext cx="4135436" cy="2182126"/>
          </a:xfrm>
          <a:prstGeom prst="roundRect">
            <a:avLst>
              <a:gd name="adj" fmla="val 521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
        <p:nvSpPr>
          <p:cNvPr id="10" name="Content Placeholder 2"/>
          <p:cNvSpPr>
            <a:spLocks noGrp="1"/>
          </p:cNvSpPr>
          <p:nvPr>
            <p:ph sz="half" idx="14" hasCustomPrompt="1"/>
          </p:nvPr>
        </p:nvSpPr>
        <p:spPr>
          <a:xfrm>
            <a:off x="4800601" y="3304275"/>
            <a:ext cx="4135436" cy="2182126"/>
          </a:xfrm>
          <a:prstGeom prst="roundRect">
            <a:avLst>
              <a:gd name="adj" fmla="val 5211"/>
            </a:avLst>
          </a:prstGeom>
          <a:gradFill flip="none" rotWithShape="1">
            <a:gsLst>
              <a:gs pos="0">
                <a:schemeClr val="bg2">
                  <a:lumMod val="20000"/>
                  <a:lumOff val="80000"/>
                </a:schemeClr>
              </a:gs>
              <a:gs pos="47000">
                <a:srgbClr val="FFFFFF"/>
              </a:gs>
            </a:gsLst>
            <a:lin ang="10800000" scaled="1"/>
            <a:tileRect/>
          </a:gradFill>
          <a:ln w="15875" cap="flat" algn="ctr">
            <a:solidFill>
              <a:schemeClr val="bg2"/>
            </a:solidFill>
            <a:round/>
            <a:headEnd type="none" w="med" len="med"/>
            <a:tailEnd type="none" w="med" len="med"/>
          </a:ln>
          <a:effectLst>
            <a:outerShdw blurRad="254000" dist="228600" dir="6600000" sx="95000" sy="95000" algn="tl" rotWithShape="0">
              <a:schemeClr val="tx1">
                <a:alpha val="43000"/>
              </a:schemeClr>
            </a:outerShdw>
          </a:effectLst>
        </p:spPr>
        <p:txBody>
          <a:bodyPr vert="horz" wrap="square" lIns="91430" tIns="45716" rIns="91430" bIns="45716" numCol="1" anchor="t" anchorCtr="0" compatLnSpc="1">
            <a:prstTxWarp prst="textNoShape">
              <a:avLst/>
            </a:prstTxWarp>
          </a:bodyPr>
          <a:lstStyle>
            <a:lvl1pPr marL="157428" indent="-157428" algn="l" rtl="0" eaLnBrk="1" fontAlgn="base" hangingPunct="1">
              <a:lnSpc>
                <a:spcPct val="100000"/>
              </a:lnSpc>
              <a:spcBef>
                <a:spcPct val="0"/>
              </a:spcBef>
              <a:spcAft>
                <a:spcPts val="600"/>
              </a:spcAft>
              <a:buClr>
                <a:srgbClr val="EE3134"/>
              </a:buClr>
              <a:buSzPts val="2000"/>
              <a:buFont typeface=""/>
              <a:buChar char="•"/>
              <a:defRPr lang="en-US" sz="1600" b="0" kern="1200" dirty="0" smtClean="0">
                <a:solidFill>
                  <a:srgbClr val="000000"/>
                </a:solidFill>
                <a:latin typeface="Arial"/>
                <a:ea typeface="ＭＳ Ｐゴシック" pitchFamily="100" charset="-128"/>
                <a:cs typeface="+mn-cs"/>
              </a:defRPr>
            </a:lvl1pPr>
            <a:lvl2pPr marL="308610" indent="-154305" algn="l" rtl="0" eaLnBrk="1" fontAlgn="base" hangingPunct="1">
              <a:lnSpc>
                <a:spcPct val="100000"/>
              </a:lnSpc>
              <a:spcBef>
                <a:spcPct val="0"/>
              </a:spcBef>
              <a:spcAft>
                <a:spcPts val="600"/>
              </a:spcAft>
              <a:buClr>
                <a:srgbClr val="3E6181"/>
              </a:buClr>
              <a:buSzPts val="2000"/>
              <a:buFont typeface="Arial"/>
              <a:buChar char="•"/>
              <a:defRPr lang="en-US" sz="1400" b="0" kern="1200" dirty="0" smtClean="0">
                <a:solidFill>
                  <a:srgbClr val="000000"/>
                </a:solidFill>
                <a:latin typeface="Arial"/>
                <a:ea typeface="ＭＳ Ｐゴシック" pitchFamily="100" charset="-128"/>
                <a:cs typeface="+mn-cs"/>
              </a:defRPr>
            </a:lvl2pPr>
            <a:lvl3pPr marL="508000" indent="-152400" algn="l" rtl="0" eaLnBrk="1" fontAlgn="base" hangingPunct="1">
              <a:lnSpc>
                <a:spcPct val="100000"/>
              </a:lnSpc>
              <a:spcBef>
                <a:spcPct val="0"/>
              </a:spcBef>
              <a:spcAft>
                <a:spcPts val="600"/>
              </a:spcAft>
              <a:buClr>
                <a:srgbClr val="3E6181"/>
              </a:buClr>
              <a:buSzPts val="2000"/>
              <a:buFont typeface="Arial"/>
              <a:buChar char="•"/>
              <a:defRPr lang="en-US" sz="1200" b="0" kern="1200" dirty="0" smtClean="0">
                <a:solidFill>
                  <a:srgbClr val="000000"/>
                </a:solidFill>
                <a:latin typeface="Arial"/>
                <a:ea typeface="ＭＳ Ｐゴシック" pitchFamily="100" charset="-128"/>
                <a:cs typeface="+mn-cs"/>
              </a:defRPr>
            </a:lvl3pPr>
            <a:lvl4pPr>
              <a:defRPr sz="1800"/>
            </a:lvl4pPr>
            <a:lvl5pPr>
              <a:defRPr sz="1800"/>
            </a:lvl5pPr>
            <a:lvl6pPr>
              <a:defRPr sz="1800"/>
            </a:lvl6pPr>
            <a:lvl7pPr>
              <a:defRPr sz="1800"/>
            </a:lvl7pPr>
            <a:lvl8pPr>
              <a:defRPr sz="1800"/>
            </a:lvl8pPr>
            <a:lvl9pPr>
              <a:defRPr sz="1800"/>
            </a:lvl9pPr>
          </a:lstStyle>
          <a:p>
            <a:pPr lvl="0"/>
            <a:r>
              <a:rPr lang="en-US" dirty="0"/>
              <a:t>First level: Arial 16pt</a:t>
            </a:r>
          </a:p>
          <a:p>
            <a:pPr marL="308610" lvl="1" indent="-154305" algn="l" defTabSz="342900" rtl="0" eaLnBrk="1" fontAlgn="base" hangingPunct="1">
              <a:lnSpc>
                <a:spcPct val="100000"/>
              </a:lnSpc>
              <a:spcBef>
                <a:spcPct val="0"/>
              </a:spcBef>
              <a:spcAft>
                <a:spcPts val="600"/>
              </a:spcAft>
              <a:buClr>
                <a:schemeClr val="accent5"/>
              </a:buClr>
              <a:buSzPct val="100000"/>
              <a:buFont typeface="Arial"/>
              <a:buChar char="•"/>
            </a:pPr>
            <a:r>
              <a:rPr lang="en-US" dirty="0"/>
              <a:t>Second level: Arial 14pt</a:t>
            </a:r>
          </a:p>
          <a:p>
            <a:pPr marL="508000" lvl="2" indent="-152400" algn="l" defTabSz="571500" rtl="0" eaLnBrk="1" fontAlgn="base" hangingPunct="1">
              <a:lnSpc>
                <a:spcPct val="100000"/>
              </a:lnSpc>
              <a:spcBef>
                <a:spcPct val="0"/>
              </a:spcBef>
              <a:spcAft>
                <a:spcPts val="600"/>
              </a:spcAft>
              <a:buClr>
                <a:schemeClr val="accent5"/>
              </a:buClr>
              <a:buSzPct val="100000"/>
              <a:buFont typeface="Arial"/>
              <a:buChar char="•"/>
            </a:pPr>
            <a:r>
              <a:rPr lang="en-US" dirty="0"/>
              <a:t>Third level: Arial 12pt</a:t>
            </a:r>
          </a:p>
        </p:txBody>
      </p:sp>
    </p:spTree>
    <p:extLst>
      <p:ext uri="{BB962C8B-B14F-4D97-AF65-F5344CB8AC3E}">
        <p14:creationId xmlns:p14="http://schemas.microsoft.com/office/powerpoint/2010/main" val="7238194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0"/>
          <p:cNvGrpSpPr/>
          <p:nvPr/>
        </p:nvGrpSpPr>
        <p:grpSpPr>
          <a:xfrm>
            <a:off x="0" y="6299202"/>
            <a:ext cx="9144000" cy="558799"/>
            <a:chOff x="0" y="6320302"/>
            <a:chExt cx="9144000" cy="558799"/>
          </a:xfrm>
        </p:grpSpPr>
        <p:sp>
          <p:nvSpPr>
            <p:cNvPr id="10" name="Rectangle 9"/>
            <p:cNvSpPr/>
            <p:nvPr/>
          </p:nvSpPr>
          <p:spPr bwMode="auto">
            <a:xfrm>
              <a:off x="0" y="6320302"/>
              <a:ext cx="9144000" cy="5587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24" charset="0"/>
              </a:endParaRPr>
            </a:p>
          </p:txBody>
        </p:sp>
        <p:pic>
          <p:nvPicPr>
            <p:cNvPr id="1031" name="Picture 3" descr="ThermoFisher_PPT-Logo_032-Bk.jpg"/>
            <p:cNvPicPr>
              <a:picLocks noChangeAspect="1"/>
            </p:cNvPicPr>
            <p:nvPr/>
          </p:nvPicPr>
          <p:blipFill>
            <a:blip r:embed="rId14"/>
            <a:srcRect/>
            <a:stretch>
              <a:fillRect/>
            </a:stretch>
          </p:blipFill>
          <p:spPr bwMode="auto">
            <a:xfrm>
              <a:off x="7700963" y="6478588"/>
              <a:ext cx="1231900" cy="265112"/>
            </a:xfrm>
            <a:prstGeom prst="rect">
              <a:avLst/>
            </a:prstGeom>
            <a:noFill/>
            <a:ln w="9525">
              <a:noFill/>
              <a:miter lim="800000"/>
              <a:headEnd/>
              <a:tailEnd/>
            </a:ln>
          </p:spPr>
        </p:pic>
      </p:grpSp>
      <p:sp>
        <p:nvSpPr>
          <p:cNvPr id="1027" name="Rectangle 7"/>
          <p:cNvSpPr>
            <a:spLocks noGrp="1" noChangeArrowheads="1"/>
          </p:cNvSpPr>
          <p:nvPr>
            <p:ph type="body" idx="1"/>
          </p:nvPr>
        </p:nvSpPr>
        <p:spPr bwMode="auto">
          <a:xfrm>
            <a:off x="244476" y="1065215"/>
            <a:ext cx="8675688" cy="4833937"/>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lvl="0"/>
            <a:r>
              <a:rPr lang="en-US" dirty="0"/>
              <a:t>First level: Arial 20pt</a:t>
            </a:r>
          </a:p>
          <a:p>
            <a:pPr lvl="1"/>
            <a:r>
              <a:rPr lang="en-US" dirty="0"/>
              <a:t>Second level: Arial 18pt</a:t>
            </a:r>
          </a:p>
          <a:p>
            <a:pPr lvl="2"/>
            <a:r>
              <a:rPr lang="en-US" dirty="0"/>
              <a:t>Third level: Arial 16pt					</a:t>
            </a:r>
          </a:p>
        </p:txBody>
      </p:sp>
      <p:sp>
        <p:nvSpPr>
          <p:cNvPr id="1028" name="Rectangle 8"/>
          <p:cNvSpPr>
            <a:spLocks noGrp="1" noChangeArrowheads="1"/>
          </p:cNvSpPr>
          <p:nvPr>
            <p:ph type="title"/>
          </p:nvPr>
        </p:nvSpPr>
        <p:spPr bwMode="gray">
          <a:xfrm>
            <a:off x="1" y="0"/>
            <a:ext cx="9143999" cy="533400"/>
          </a:xfrm>
          <a:prstGeom prst="rect">
            <a:avLst/>
          </a:prstGeom>
          <a:solidFill>
            <a:schemeClr val="accent5"/>
          </a:solidFill>
          <a:ln w="9525">
            <a:noFill/>
            <a:miter lim="800000"/>
            <a:headEnd/>
            <a:tailEnd/>
          </a:ln>
        </p:spPr>
        <p:txBody>
          <a:bodyPr vert="horz" wrap="square" lIns="274320" tIns="45716" rIns="45720" bIns="45716" numCol="1" anchor="ctr" anchorCtr="0" compatLnSpc="1">
            <a:prstTxWarp prst="textNoShape">
              <a:avLst/>
            </a:prstTxWarp>
          </a:bodyPr>
          <a:lstStyle/>
          <a:p>
            <a:pPr lvl="0"/>
            <a:r>
              <a:rPr lang="en-US" dirty="0"/>
              <a:t>Title : Arial 24pt</a:t>
            </a:r>
          </a:p>
        </p:txBody>
      </p:sp>
      <p:sp>
        <p:nvSpPr>
          <p:cNvPr id="98313" name="Rectangle 9"/>
          <p:cNvSpPr>
            <a:spLocks noChangeArrowheads="1"/>
          </p:cNvSpPr>
          <p:nvPr/>
        </p:nvSpPr>
        <p:spPr bwMode="auto">
          <a:xfrm>
            <a:off x="120651" y="6383338"/>
            <a:ext cx="1309688" cy="354012"/>
          </a:xfrm>
          <a:prstGeom prst="rect">
            <a:avLst/>
          </a:prstGeom>
          <a:noFill/>
          <a:ln w="9525">
            <a:noFill/>
            <a:miter lim="800000"/>
            <a:headEnd/>
            <a:tailEnd/>
          </a:ln>
          <a:effectLst/>
        </p:spPr>
        <p:txBody>
          <a:bodyPr anchor="b"/>
          <a:lstStyle/>
          <a:p>
            <a:fld id="{BC224649-6F24-4CDF-9623-7616656F3EFD}" type="slidenum">
              <a:rPr lang="en-US" sz="1000" b="1"/>
              <a:pPr/>
              <a:t>‹#›</a:t>
            </a:fld>
            <a:endParaRPr lang="en-US" sz="1200" b="1"/>
          </a:p>
        </p:txBody>
      </p:sp>
      <p:sp>
        <p:nvSpPr>
          <p:cNvPr id="9" name="Text Box 9"/>
          <p:cNvSpPr txBox="1">
            <a:spLocks noChangeArrowheads="1"/>
          </p:cNvSpPr>
          <p:nvPr/>
        </p:nvSpPr>
        <p:spPr bwMode="auto">
          <a:xfrm>
            <a:off x="407988" y="6526212"/>
            <a:ext cx="1359668" cy="215444"/>
          </a:xfrm>
          <a:prstGeom prst="rect">
            <a:avLst/>
          </a:prstGeom>
          <a:noFill/>
          <a:ln w="9525">
            <a:noFill/>
            <a:miter lim="800000"/>
            <a:headEnd/>
            <a:tailEnd/>
          </a:ln>
        </p:spPr>
        <p:txBody>
          <a:bodyPr wrap="none">
            <a:spAutoFit/>
          </a:bodyPr>
          <a:lstStyle/>
          <a:p>
            <a:pPr defTabSz="457200"/>
            <a:r>
              <a:rPr lang="en-US" sz="800" i="1" dirty="0">
                <a:latin typeface="Arial Unicode MS" pitchFamily="34" charset="-128"/>
              </a:rPr>
              <a:t>Proprietary &amp; Confidential</a:t>
            </a:r>
          </a:p>
        </p:txBody>
      </p:sp>
      <p:sp>
        <p:nvSpPr>
          <p:cNvPr id="98322" name="Line 18"/>
          <p:cNvSpPr>
            <a:spLocks noChangeShapeType="1"/>
          </p:cNvSpPr>
          <p:nvPr/>
        </p:nvSpPr>
        <p:spPr bwMode="auto">
          <a:xfrm>
            <a:off x="-7938" y="6311900"/>
            <a:ext cx="9151938" cy="0"/>
          </a:xfrm>
          <a:prstGeom prst="line">
            <a:avLst/>
          </a:prstGeom>
          <a:noFill/>
          <a:ln w="28575">
            <a:solidFill>
              <a:schemeClr val="accent5"/>
            </a:solidFill>
            <a:round/>
            <a:headEnd/>
            <a:tailEnd/>
          </a:ln>
        </p:spPr>
        <p:txBody>
          <a:bodyPr wrap="none" anchor="ctr"/>
          <a:lstStyle/>
          <a:p>
            <a:pPr>
              <a:defRPr/>
            </a:pPr>
            <a:endParaRPr lang="en-US" sz="2400">
              <a:latin typeface="Arial" pitchFamily="124" charset="0"/>
              <a:ea typeface="+mn-ea"/>
            </a:endParaRPr>
          </a:p>
        </p:txBody>
      </p:sp>
    </p:spTree>
    <p:extLst>
      <p:ext uri="{BB962C8B-B14F-4D97-AF65-F5344CB8AC3E}">
        <p14:creationId xmlns:p14="http://schemas.microsoft.com/office/powerpoint/2010/main" val="44122344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7" r:id="rId3"/>
    <p:sldLayoutId id="2147483956" r:id="rId4"/>
    <p:sldLayoutId id="2147483971" r:id="rId5"/>
    <p:sldLayoutId id="2147483959" r:id="rId6"/>
    <p:sldLayoutId id="2147483960" r:id="rId7"/>
    <p:sldLayoutId id="2147483961" r:id="rId8"/>
    <p:sldLayoutId id="2147483962" r:id="rId9"/>
    <p:sldLayoutId id="2147483963" r:id="rId10"/>
    <p:sldLayoutId id="2147483964" r:id="rId11"/>
    <p:sldLayoutId id="2147483970" r:id="rId12"/>
  </p:sldLayoutIdLst>
  <p:transition>
    <p:fade/>
  </p:transition>
  <p:txStyles>
    <p:titleStyle>
      <a:lvl1pPr algn="l" rtl="0" eaLnBrk="1" fontAlgn="base" hangingPunct="1">
        <a:lnSpc>
          <a:spcPct val="95000"/>
        </a:lnSpc>
        <a:spcBef>
          <a:spcPct val="0"/>
        </a:spcBef>
        <a:spcAft>
          <a:spcPct val="0"/>
        </a:spcAft>
        <a:defRPr sz="2400">
          <a:solidFill>
            <a:schemeClr val="bg1"/>
          </a:solidFill>
          <a:latin typeface="+mj-lt"/>
          <a:ea typeface="ＭＳ Ｐゴシック" pitchFamily="-60" charset="-128"/>
          <a:cs typeface="ＭＳ Ｐゴシック" pitchFamily="-60" charset="-128"/>
        </a:defRPr>
      </a:lvl1pPr>
      <a:lvl2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2pPr>
      <a:lvl3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3pPr>
      <a:lvl4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4pPr>
      <a:lvl5pPr algn="l" rtl="0" eaLnBrk="1" fontAlgn="base" hangingPunct="1">
        <a:lnSpc>
          <a:spcPct val="95000"/>
        </a:lnSpc>
        <a:spcBef>
          <a:spcPct val="0"/>
        </a:spcBef>
        <a:spcAft>
          <a:spcPct val="0"/>
        </a:spcAft>
        <a:defRPr sz="2800">
          <a:solidFill>
            <a:schemeClr val="tx1"/>
          </a:solidFill>
          <a:latin typeface="Arial" pitchFamily="124" charset="0"/>
          <a:ea typeface="ＭＳ Ｐゴシック" pitchFamily="-60" charset="-128"/>
          <a:cs typeface="ＭＳ Ｐゴシック" pitchFamily="-60" charset="-128"/>
        </a:defRPr>
      </a:lvl5pPr>
      <a:lvl6pPr marL="457200" algn="l" rtl="0" eaLnBrk="1" fontAlgn="base" hangingPunct="1">
        <a:lnSpc>
          <a:spcPct val="95000"/>
        </a:lnSpc>
        <a:spcBef>
          <a:spcPct val="0"/>
        </a:spcBef>
        <a:spcAft>
          <a:spcPct val="0"/>
        </a:spcAft>
        <a:defRPr sz="2800">
          <a:solidFill>
            <a:schemeClr val="tx1"/>
          </a:solidFill>
          <a:latin typeface="Arial" pitchFamily="124" charset="0"/>
        </a:defRPr>
      </a:lvl6pPr>
      <a:lvl7pPr marL="914400" algn="l" rtl="0" eaLnBrk="1" fontAlgn="base" hangingPunct="1">
        <a:lnSpc>
          <a:spcPct val="95000"/>
        </a:lnSpc>
        <a:spcBef>
          <a:spcPct val="0"/>
        </a:spcBef>
        <a:spcAft>
          <a:spcPct val="0"/>
        </a:spcAft>
        <a:defRPr sz="2800">
          <a:solidFill>
            <a:schemeClr val="tx1"/>
          </a:solidFill>
          <a:latin typeface="Arial" pitchFamily="124" charset="0"/>
        </a:defRPr>
      </a:lvl7pPr>
      <a:lvl8pPr marL="1371600" algn="l" rtl="0" eaLnBrk="1" fontAlgn="base" hangingPunct="1">
        <a:lnSpc>
          <a:spcPct val="95000"/>
        </a:lnSpc>
        <a:spcBef>
          <a:spcPct val="0"/>
        </a:spcBef>
        <a:spcAft>
          <a:spcPct val="0"/>
        </a:spcAft>
        <a:defRPr sz="2800">
          <a:solidFill>
            <a:schemeClr val="tx1"/>
          </a:solidFill>
          <a:latin typeface="Arial" pitchFamily="124" charset="0"/>
        </a:defRPr>
      </a:lvl8pPr>
      <a:lvl9pPr marL="1828800" algn="l" rtl="0" eaLnBrk="1" fontAlgn="base" hangingPunct="1">
        <a:lnSpc>
          <a:spcPct val="95000"/>
        </a:lnSpc>
        <a:spcBef>
          <a:spcPct val="0"/>
        </a:spcBef>
        <a:spcAft>
          <a:spcPct val="0"/>
        </a:spcAft>
        <a:defRPr sz="2800">
          <a:solidFill>
            <a:schemeClr val="tx1"/>
          </a:solidFill>
          <a:latin typeface="Arial" pitchFamily="124" charset="0"/>
        </a:defRPr>
      </a:lvl9pPr>
    </p:titleStyle>
    <p:bodyStyle>
      <a:lvl1pPr marL="188913" indent="-188913" algn="l" defTabSz="171450" rtl="0" eaLnBrk="1" fontAlgn="base" hangingPunct="1">
        <a:spcBef>
          <a:spcPct val="0"/>
        </a:spcBef>
        <a:spcAft>
          <a:spcPts val="600"/>
        </a:spcAft>
        <a:buClr>
          <a:schemeClr val="accent4"/>
        </a:buClr>
        <a:buChar char="•"/>
        <a:defRPr sz="2000" b="0">
          <a:solidFill>
            <a:schemeClr val="tx1"/>
          </a:solidFill>
          <a:latin typeface="+mn-lt"/>
          <a:ea typeface="ＭＳ Ｐゴシック" pitchFamily="-60" charset="-128"/>
          <a:cs typeface="ＭＳ Ｐゴシック" pitchFamily="-60" charset="-128"/>
        </a:defRPr>
      </a:lvl1pPr>
      <a:lvl2pPr marL="342900" indent="-171450" algn="l" defTabSz="342900" rtl="0" eaLnBrk="1" fontAlgn="base" hangingPunct="1">
        <a:spcBef>
          <a:spcPct val="0"/>
        </a:spcBef>
        <a:spcAft>
          <a:spcPts val="600"/>
        </a:spcAft>
        <a:buClr>
          <a:schemeClr val="accent5">
            <a:lumMod val="75000"/>
          </a:schemeClr>
        </a:buClr>
        <a:buFont typeface="Arial" pitchFamily="34" charset="0"/>
        <a:buChar char="•"/>
        <a:defRPr sz="1800">
          <a:solidFill>
            <a:schemeClr val="tx1"/>
          </a:solidFill>
          <a:latin typeface="+mn-lt"/>
          <a:ea typeface="ＭＳ Ｐゴシック" pitchFamily="124" charset="-128"/>
        </a:defRPr>
      </a:lvl2pPr>
      <a:lvl3pPr marL="571500" indent="-171450" algn="l" defTabSz="571500" rtl="0" eaLnBrk="1" fontAlgn="base" hangingPunct="1">
        <a:spcBef>
          <a:spcPct val="0"/>
        </a:spcBef>
        <a:spcAft>
          <a:spcPts val="600"/>
        </a:spcAft>
        <a:buClr>
          <a:schemeClr val="accent5">
            <a:lumMod val="75000"/>
          </a:schemeClr>
        </a:buClr>
        <a:buFont typeface="Arial" pitchFamily="34" charset="0"/>
        <a:buChar char="•"/>
        <a:defRPr sz="1600">
          <a:solidFill>
            <a:schemeClr val="tx1"/>
          </a:solidFill>
          <a:latin typeface="+mn-lt"/>
          <a:ea typeface="ＭＳ Ｐゴシック" pitchFamily="124" charset="-128"/>
        </a:defRPr>
      </a:lvl3pPr>
      <a:lvl4pPr marL="1317625" indent="-203200" algn="l" rtl="0" eaLnBrk="1" fontAlgn="base" hangingPunct="1">
        <a:spcBef>
          <a:spcPct val="0"/>
        </a:spcBef>
        <a:spcAft>
          <a:spcPct val="20000"/>
        </a:spcAft>
        <a:buFont typeface="Symbol" pitchFamily="18" charset="2"/>
        <a:buChar char="-"/>
        <a:defRPr sz="1600">
          <a:solidFill>
            <a:schemeClr val="tx1"/>
          </a:solidFill>
          <a:latin typeface="+mn-lt"/>
          <a:ea typeface="ＭＳ Ｐゴシック" pitchFamily="124" charset="-128"/>
        </a:defRPr>
      </a:lvl4pPr>
      <a:lvl5pPr marL="17160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5pPr>
      <a:lvl6pPr marL="21732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6pPr>
      <a:lvl7pPr marL="26304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7pPr>
      <a:lvl8pPr marL="30876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8pPr>
      <a:lvl9pPr marL="3544888" indent="-182563" algn="l" rtl="0" eaLnBrk="1" fontAlgn="base" hangingPunct="1">
        <a:spcBef>
          <a:spcPct val="0"/>
        </a:spcBef>
        <a:spcAft>
          <a:spcPct val="20000"/>
        </a:spcAft>
        <a:buChar char="•"/>
        <a:defRPr sz="1500">
          <a:solidFill>
            <a:schemeClr val="tx1"/>
          </a:solidFill>
          <a:latin typeface="+mn-lt"/>
          <a:ea typeface="ＭＳ Ｐゴシック" pitchFamily="1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0" orient="horz" pos="2160">
          <p15:clr>
            <a:srgbClr val="F26B43"/>
          </p15:clr>
        </p15:guide>
        <p15:guide id="1" pos="2880">
          <p15:clr>
            <a:srgbClr val="F26B43"/>
          </p15:clr>
        </p15:guide>
        <p15:guide id="2" pos="153">
          <p15:clr>
            <a:srgbClr val="F26B43"/>
          </p15:clr>
        </p15:guide>
        <p15:guide id="3" pos="1453">
          <p15:clr>
            <a:srgbClr val="F26B43"/>
          </p15:clr>
        </p15:guide>
        <p15:guide id="4" pos="1663">
          <p15:clr>
            <a:srgbClr val="F26B43"/>
          </p15:clr>
        </p15:guide>
        <p15:guide id="5" pos="4104">
          <p15:clr>
            <a:srgbClr val="F26B43"/>
          </p15:clr>
        </p15:guide>
        <p15:guide id="6" pos="4320">
          <p15:clr>
            <a:srgbClr val="F26B43"/>
          </p15:clr>
        </p15:guide>
        <p15:guide id="7" pos="5615">
          <p15:clr>
            <a:srgbClr val="F26B43"/>
          </p15:clr>
        </p15:guide>
        <p15:guide id="8" orient="horz" pos="336">
          <p15:clr>
            <a:srgbClr val="F26B43"/>
          </p15:clr>
        </p15:guide>
        <p15:guide id="9" orient="horz" pos="671">
          <p15:clr>
            <a:srgbClr val="F26B43"/>
          </p15:clr>
        </p15:guide>
        <p15:guide id="10" orient="horz" pos="233">
          <p15:clr>
            <a:srgbClr val="F26B43"/>
          </p15:clr>
        </p15:guide>
        <p15:guide id="11" orient="horz" pos="3967">
          <p15:clr>
            <a:srgbClr val="F26B43"/>
          </p15:clr>
        </p15:guide>
        <p15:guide id="12" orient="horz" pos="3716">
          <p15:clr>
            <a:srgbClr val="F26B43"/>
          </p15:clr>
        </p15:guide>
        <p15:guide id="13" orient="horz" pos="15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keen.haynes@thermofisher.co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emf"/></Relationships>
</file>

<file path=ppt/slides/_rels/slide5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 Id="rId9"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www.chef.io/implementations/aws/" TargetMode="External"/><Relationship Id="rId13" Type="http://schemas.openxmlformats.org/officeDocument/2006/relationships/hyperlink" Target="https://d0.awsstatic.com/whitepapers/DevOps/Jenkins_on_AWS.pdf" TargetMode="External"/><Relationship Id="rId18" Type="http://schemas.openxmlformats.org/officeDocument/2006/relationships/hyperlink" Target="https://github.com/wharton/chef-coldfusion10" TargetMode="External"/><Relationship Id="rId3" Type="http://schemas.openxmlformats.org/officeDocument/2006/relationships/hyperlink" Target="https://www.salesforce.com/uk/blog/2015/11/why-move-to-the-cloud-10-benefits-of-cloud-computing.html" TargetMode="External"/><Relationship Id="rId21" Type="http://schemas.openxmlformats.org/officeDocument/2006/relationships/hyperlink" Target="http://focusedoncf.com/cfsummit2017/AWSRealWorld.pptx" TargetMode="External"/><Relationship Id="rId7" Type="http://schemas.openxmlformats.org/officeDocument/2006/relationships/hyperlink" Target="https://aws.amazon.com/getting-started/tutorials/" TargetMode="External"/><Relationship Id="rId12" Type="http://schemas.openxmlformats.org/officeDocument/2006/relationships/hyperlink" Target="https://jenkins.io/" TargetMode="External"/><Relationship Id="rId17" Type="http://schemas.openxmlformats.org/officeDocument/2006/relationships/hyperlink" Target="https://helpx.adobe.com/coldfusion/installing/installing-coldfusion-silently.html" TargetMode="External"/><Relationship Id="rId2" Type="http://schemas.openxmlformats.org/officeDocument/2006/relationships/notesSlide" Target="../notesSlides/notesSlide49.xml"/><Relationship Id="rId16" Type="http://schemas.openxmlformats.org/officeDocument/2006/relationships/hyperlink" Target="https://helpx.adobe.com/coldfusion/release-note/coldfusion-2016-cloud.html" TargetMode="External"/><Relationship Id="rId20" Type="http://schemas.openxmlformats.org/officeDocument/2006/relationships/hyperlink" Target="http://focusedoncf.com/aws/cfaws.cfm" TargetMode="External"/><Relationship Id="rId1" Type="http://schemas.openxmlformats.org/officeDocument/2006/relationships/slideLayout" Target="../slideLayouts/slideLayout7.xml"/><Relationship Id="rId6" Type="http://schemas.openxmlformats.org/officeDocument/2006/relationships/hyperlink" Target="https://awstraining.csod.com/phnx/driver.aspx?routename=Social/UniversalProfile/Bio&amp;TargetUser=375003" TargetMode="External"/><Relationship Id="rId11" Type="http://schemas.openxmlformats.org/officeDocument/2006/relationships/hyperlink" Target="https://aws.amazon.com/console/" TargetMode="External"/><Relationship Id="rId5" Type="http://schemas.openxmlformats.org/officeDocument/2006/relationships/hyperlink" Target="https://www.webroot.com/us/en/business/resources/articles/cloud-computing/five-financial-benefits-of-moving-to-the-cloud" TargetMode="External"/><Relationship Id="rId15" Type="http://schemas.openxmlformats.org/officeDocument/2006/relationships/hyperlink" Target="http://www.adobe.com/devnet/coldfusion/articles/introduction-adobe-coldfusion-api-manager.html" TargetMode="External"/><Relationship Id="rId10" Type="http://schemas.openxmlformats.org/officeDocument/2006/relationships/hyperlink" Target="https://learn.chef.io/tutorials/learn-the-basics/windows/aws/set-up-a-machine-to-manage/" TargetMode="External"/><Relationship Id="rId19" Type="http://schemas.openxmlformats.org/officeDocument/2006/relationships/hyperlink" Target="http://focusedoncf.com/uploadToAmazonS3.cfm" TargetMode="External"/><Relationship Id="rId4" Type="http://schemas.openxmlformats.org/officeDocument/2006/relationships/hyperlink" Target="http://www.zdnet.com/article/moving-to-the-cloud-three-things-to-think-about-before-you-make-the-jump/" TargetMode="External"/><Relationship Id="rId9" Type="http://schemas.openxmlformats.org/officeDocument/2006/relationships/hyperlink" Target="http://alternativeto.net/software/chef/" TargetMode="External"/><Relationship Id="rId14" Type="http://schemas.openxmlformats.org/officeDocument/2006/relationships/hyperlink" Target="http://alternativeto.net/software/jenkins/"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mailto:keen.haynes@thermofisher.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ight Triangle 60" hidden="1"/>
          <p:cNvSpPr/>
          <p:nvPr/>
        </p:nvSpPr>
        <p:spPr>
          <a:xfrm rot="5400000">
            <a:off x="4251672" y="852833"/>
            <a:ext cx="2027226" cy="1372487"/>
          </a:xfrm>
          <a:prstGeom prst="rtTriangle">
            <a:avLst/>
          </a:prstGeom>
          <a:solidFill>
            <a:srgbClr val="0092D2"/>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0" name="Right Triangle 59" hidden="1"/>
          <p:cNvSpPr/>
          <p:nvPr/>
        </p:nvSpPr>
        <p:spPr>
          <a:xfrm rot="5400000" flipV="1">
            <a:off x="2916044" y="794497"/>
            <a:ext cx="1914522" cy="1372487"/>
          </a:xfrm>
          <a:prstGeom prst="rtTriangle">
            <a:avLst/>
          </a:prstGeom>
          <a:solidFill>
            <a:srgbClr val="B0C123"/>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2" name="Title 61"/>
          <p:cNvSpPr>
            <a:spLocks noGrp="1"/>
          </p:cNvSpPr>
          <p:nvPr>
            <p:ph type="title"/>
          </p:nvPr>
        </p:nvSpPr>
        <p:spPr/>
        <p:txBody>
          <a:bodyPr/>
          <a:lstStyle/>
          <a:p>
            <a:r>
              <a:rPr lang="en-US" b="1" dirty="0"/>
              <a:t>ColdFusion To The Cloud - A Real World Example</a:t>
            </a:r>
            <a:endParaRPr lang="en-US" dirty="0"/>
          </a:p>
        </p:txBody>
      </p:sp>
      <p:pic>
        <p:nvPicPr>
          <p:cNvPr id="15362" name="Picture 2" descr="https://cfsummit.s3.amazonaws.com/marquees/homepage-short.jpg"/>
          <p:cNvPicPr>
            <a:picLocks noChangeAspect="1" noChangeArrowheads="1"/>
          </p:cNvPicPr>
          <p:nvPr/>
        </p:nvPicPr>
        <p:blipFill>
          <a:blip r:embed="rId3"/>
          <a:stretch>
            <a:fillRect/>
          </a:stretch>
        </p:blipFill>
        <p:spPr bwMode="auto">
          <a:xfrm>
            <a:off x="5983" y="1723529"/>
            <a:ext cx="9143999" cy="3174999"/>
          </a:xfrm>
          <a:prstGeom prst="rect">
            <a:avLst/>
          </a:prstGeom>
          <a:noFill/>
        </p:spPr>
      </p:pic>
    </p:spTree>
    <p:extLst>
      <p:ext uri="{BB962C8B-B14F-4D97-AF65-F5344CB8AC3E}">
        <p14:creationId xmlns:p14="http://schemas.microsoft.com/office/powerpoint/2010/main" val="29792804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a:t>
            </a:r>
          </a:p>
        </p:txBody>
      </p:sp>
      <p:sp>
        <p:nvSpPr>
          <p:cNvPr id="4" name="Rectangle 3"/>
          <p:cNvSpPr/>
          <p:nvPr/>
        </p:nvSpPr>
        <p:spPr>
          <a:xfrm>
            <a:off x="186265" y="711200"/>
            <a:ext cx="8695267" cy="523220"/>
          </a:xfrm>
          <a:prstGeom prst="rect">
            <a:avLst/>
          </a:prstGeom>
        </p:spPr>
        <p:txBody>
          <a:bodyPr wrap="square">
            <a:spAutoFit/>
          </a:bodyPr>
          <a:lstStyle/>
          <a:p>
            <a:pPr marL="0" indent="0">
              <a:buNone/>
            </a:pPr>
            <a:r>
              <a:rPr lang="en-US" sz="2800" dirty="0"/>
              <a:t>Jenkins </a:t>
            </a:r>
          </a:p>
        </p:txBody>
      </p:sp>
      <p:pic>
        <p:nvPicPr>
          <p:cNvPr id="5" name="Picture 4" descr="headsho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711200"/>
            <a:ext cx="441924" cy="441924"/>
          </a:xfrm>
          <a:prstGeom prst="rect">
            <a:avLst/>
          </a:prstGeom>
        </p:spPr>
      </p:pic>
      <p:sp>
        <p:nvSpPr>
          <p:cNvPr id="7" name="Rectangle 6"/>
          <p:cNvSpPr/>
          <p:nvPr/>
        </p:nvSpPr>
        <p:spPr>
          <a:xfrm>
            <a:off x="186265" y="1634836"/>
            <a:ext cx="4216402" cy="3477875"/>
          </a:xfrm>
          <a:prstGeom prst="rect">
            <a:avLst/>
          </a:prstGeom>
        </p:spPr>
        <p:txBody>
          <a:bodyPr wrap="square">
            <a:spAutoFit/>
          </a:bodyPr>
          <a:lstStyle/>
          <a:p>
            <a:pPr marL="0" lvl="2"/>
            <a:r>
              <a:rPr lang="en-US" sz="2000" b="1" dirty="0"/>
              <a:t>Infrastructure Pipeline</a:t>
            </a:r>
          </a:p>
          <a:p>
            <a:pPr marL="0" lvl="2"/>
            <a:endParaRPr lang="en-US" sz="2000" b="1" dirty="0"/>
          </a:p>
          <a:p>
            <a:pPr marL="342900" indent="-342900">
              <a:buFont typeface="+mj-lt"/>
              <a:buAutoNum type="arabicPeriod"/>
            </a:pPr>
            <a:r>
              <a:rPr lang="en-US" sz="2000" dirty="0"/>
              <a:t>Package infrastructure templates (</a:t>
            </a:r>
            <a:r>
              <a:rPr lang="en-US" sz="2000" dirty="0" err="1"/>
              <a:t>CloudFormation</a:t>
            </a:r>
            <a:r>
              <a:rPr lang="en-US" sz="2000" dirty="0"/>
              <a:t>)</a:t>
            </a:r>
          </a:p>
          <a:p>
            <a:pPr marL="342900" indent="-342900">
              <a:buFont typeface="+mj-lt"/>
              <a:buAutoNum type="arabicPeriod"/>
            </a:pPr>
            <a:r>
              <a:rPr lang="en-US" sz="2000" dirty="0"/>
              <a:t>Package configuration scripts (Chef)</a:t>
            </a:r>
          </a:p>
          <a:p>
            <a:pPr marL="342900" indent="-342900">
              <a:buFont typeface="+mj-lt"/>
              <a:buAutoNum type="arabicPeriod"/>
            </a:pPr>
            <a:r>
              <a:rPr lang="en-US" sz="2000" dirty="0"/>
              <a:t>Publish packaged resources to AWS </a:t>
            </a:r>
          </a:p>
          <a:p>
            <a:pPr marL="342900" indent="-342900">
              <a:buFont typeface="+mj-lt"/>
              <a:buAutoNum type="arabicPeriod"/>
            </a:pPr>
            <a:r>
              <a:rPr lang="en-US" sz="2000" dirty="0"/>
              <a:t>Delete current Stack</a:t>
            </a:r>
          </a:p>
          <a:p>
            <a:pPr marL="342900" indent="-342900">
              <a:buFont typeface="+mj-lt"/>
              <a:buAutoNum type="arabicPeriod"/>
            </a:pPr>
            <a:r>
              <a:rPr lang="en-US" sz="2000" dirty="0"/>
              <a:t>Create / Recreate new Stack</a:t>
            </a:r>
          </a:p>
          <a:p>
            <a:pPr marL="342900" indent="-342900">
              <a:buFont typeface="+mj-lt"/>
              <a:buAutoNum type="arabicPeriod"/>
            </a:pPr>
            <a:r>
              <a:rPr lang="en-US" sz="2000" dirty="0"/>
              <a:t>Rerun (update) current Stack</a:t>
            </a:r>
          </a:p>
        </p:txBody>
      </p:sp>
      <p:sp>
        <p:nvSpPr>
          <p:cNvPr id="8" name="Rectangle 7"/>
          <p:cNvSpPr/>
          <p:nvPr/>
        </p:nvSpPr>
        <p:spPr>
          <a:xfrm>
            <a:off x="4655128" y="1657003"/>
            <a:ext cx="4488872" cy="3477875"/>
          </a:xfrm>
          <a:prstGeom prst="rect">
            <a:avLst/>
          </a:prstGeom>
        </p:spPr>
        <p:txBody>
          <a:bodyPr wrap="square">
            <a:spAutoFit/>
          </a:bodyPr>
          <a:lstStyle/>
          <a:p>
            <a:r>
              <a:rPr lang="en-US" sz="2000" b="1" dirty="0"/>
              <a:t>Release Pipeline</a:t>
            </a:r>
          </a:p>
          <a:p>
            <a:endParaRPr lang="en-US" sz="2000" b="1" dirty="0"/>
          </a:p>
          <a:p>
            <a:pPr marL="342900" indent="-342900">
              <a:buFont typeface="+mj-lt"/>
              <a:buAutoNum type="arabicPeriod"/>
            </a:pPr>
            <a:r>
              <a:rPr lang="en-US" sz="2000" dirty="0"/>
              <a:t>Build and package application</a:t>
            </a:r>
          </a:p>
          <a:p>
            <a:pPr marL="342900" indent="-342900">
              <a:buFont typeface="+mj-lt"/>
              <a:buAutoNum type="arabicPeriod"/>
            </a:pPr>
            <a:r>
              <a:rPr lang="en-US" sz="2000" dirty="0"/>
              <a:t>Publish packaged resources to AWS</a:t>
            </a:r>
          </a:p>
          <a:p>
            <a:pPr marL="342900" indent="-342900">
              <a:buFont typeface="+mj-lt"/>
              <a:buAutoNum type="arabicPeriod"/>
            </a:pPr>
            <a:r>
              <a:rPr lang="en-US" sz="2000" dirty="0"/>
              <a:t>Perform automated tests</a:t>
            </a:r>
          </a:p>
          <a:p>
            <a:pPr marL="342900" indent="-342900">
              <a:buFont typeface="+mj-lt"/>
              <a:buAutoNum type="arabicPeriod"/>
            </a:pPr>
            <a:r>
              <a:rPr lang="en-US" sz="2000" dirty="0"/>
              <a:t>Deploy to existing infrastructure in target environment</a:t>
            </a:r>
          </a:p>
          <a:p>
            <a:pPr marL="342900" indent="-342900">
              <a:buFont typeface="+mj-lt"/>
              <a:buAutoNum type="arabicPeriod"/>
            </a:pPr>
            <a:r>
              <a:rPr lang="en-US" sz="2000" dirty="0"/>
              <a:t>Request approval from manual QA testing</a:t>
            </a:r>
          </a:p>
          <a:p>
            <a:pPr marL="342900" indent="-342900">
              <a:buFont typeface="+mj-lt"/>
              <a:buAutoNum type="arabicPeriod"/>
            </a:pPr>
            <a:r>
              <a:rPr lang="en-US" sz="2000" dirty="0"/>
              <a:t>Release to next environment</a:t>
            </a:r>
          </a:p>
        </p:txBody>
      </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a:t>
            </a:r>
          </a:p>
        </p:txBody>
      </p:sp>
      <p:pic>
        <p:nvPicPr>
          <p:cNvPr id="203777" name="Picture 1"/>
          <p:cNvPicPr>
            <a:picLocks noChangeAspect="1" noChangeArrowheads="1"/>
          </p:cNvPicPr>
          <p:nvPr/>
        </p:nvPicPr>
        <p:blipFill>
          <a:blip r:embed="rId3"/>
          <a:srcRect/>
          <a:stretch>
            <a:fillRect/>
          </a:stretch>
        </p:blipFill>
        <p:spPr bwMode="auto">
          <a:xfrm>
            <a:off x="1" y="533399"/>
            <a:ext cx="9143999" cy="5600195"/>
          </a:xfrm>
          <a:prstGeom prst="rect">
            <a:avLst/>
          </a:prstGeom>
          <a:noFill/>
          <a:ln w="9525">
            <a:noFill/>
            <a:miter lim="800000"/>
            <a:headEnd/>
            <a:tailEnd/>
          </a:ln>
          <a:effec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 – </a:t>
            </a:r>
            <a:r>
              <a:rPr lang="en-US" dirty="0" err="1"/>
              <a:t>OpsWorks</a:t>
            </a:r>
            <a:endParaRPr lang="en-US" dirty="0">
              <a:solidFill>
                <a:schemeClr val="tx1"/>
              </a:solidFill>
            </a:endParaRPr>
          </a:p>
        </p:txBody>
      </p:sp>
      <p:pic>
        <p:nvPicPr>
          <p:cNvPr id="201730" name="Picture 2"/>
          <p:cNvPicPr>
            <a:picLocks noChangeAspect="1" noChangeArrowheads="1"/>
          </p:cNvPicPr>
          <p:nvPr/>
        </p:nvPicPr>
        <p:blipFill>
          <a:blip r:embed="rId3"/>
          <a:srcRect/>
          <a:stretch>
            <a:fillRect/>
          </a:stretch>
        </p:blipFill>
        <p:spPr bwMode="auto">
          <a:xfrm>
            <a:off x="0" y="1282071"/>
            <a:ext cx="9144000" cy="2860943"/>
          </a:xfrm>
          <a:prstGeom prst="rect">
            <a:avLst/>
          </a:prstGeom>
          <a:noFill/>
          <a:ln w="9525">
            <a:noFill/>
            <a:miter lim="800000"/>
            <a:headEnd/>
            <a:tailEnd/>
          </a:ln>
          <a:effec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 - </a:t>
            </a:r>
            <a:r>
              <a:rPr lang="en-US" dirty="0" err="1"/>
              <a:t>OpsWorks</a:t>
            </a:r>
            <a:endParaRPr lang="en-US" dirty="0"/>
          </a:p>
        </p:txBody>
      </p:sp>
      <p:pic>
        <p:nvPicPr>
          <p:cNvPr id="155650" name="Picture 2"/>
          <p:cNvPicPr>
            <a:picLocks noChangeAspect="1" noChangeArrowheads="1"/>
          </p:cNvPicPr>
          <p:nvPr/>
        </p:nvPicPr>
        <p:blipFill>
          <a:blip r:embed="rId3"/>
          <a:srcRect/>
          <a:stretch>
            <a:fillRect/>
          </a:stretch>
        </p:blipFill>
        <p:spPr bwMode="auto">
          <a:xfrm>
            <a:off x="1" y="739879"/>
            <a:ext cx="6695767" cy="5213439"/>
          </a:xfrm>
          <a:prstGeom prst="rect">
            <a:avLst/>
          </a:prstGeom>
          <a:noFill/>
          <a:ln w="9525">
            <a:noFill/>
            <a:miter lim="800000"/>
            <a:headEnd/>
            <a:tailEnd/>
          </a:ln>
          <a:effec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 – </a:t>
            </a:r>
            <a:r>
              <a:rPr lang="en-US" dirty="0" err="1"/>
              <a:t>OpsWorks</a:t>
            </a:r>
            <a:r>
              <a:rPr lang="en-US" dirty="0"/>
              <a:t> – Was It A Failure</a:t>
            </a:r>
          </a:p>
        </p:txBody>
      </p:sp>
      <p:pic>
        <p:nvPicPr>
          <p:cNvPr id="156674" name="Picture 2"/>
          <p:cNvPicPr>
            <a:picLocks noChangeAspect="1" noChangeArrowheads="1"/>
          </p:cNvPicPr>
          <p:nvPr/>
        </p:nvPicPr>
        <p:blipFill>
          <a:blip r:embed="rId3"/>
          <a:srcRect/>
          <a:stretch>
            <a:fillRect/>
          </a:stretch>
        </p:blipFill>
        <p:spPr bwMode="auto">
          <a:xfrm>
            <a:off x="-1" y="890881"/>
            <a:ext cx="8821313" cy="5096963"/>
          </a:xfrm>
          <a:prstGeom prst="rect">
            <a:avLst/>
          </a:prstGeom>
          <a:noFill/>
          <a:ln w="9525">
            <a:noFill/>
            <a:miter lim="800000"/>
            <a:headEnd/>
            <a:tailEnd/>
          </a:ln>
          <a:effec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 – deployment pipeline</a:t>
            </a:r>
          </a:p>
        </p:txBody>
      </p:sp>
      <p:pic>
        <p:nvPicPr>
          <p:cNvPr id="193537" name="Picture 1"/>
          <p:cNvPicPr>
            <a:picLocks noChangeAspect="1" noChangeArrowheads="1"/>
          </p:cNvPicPr>
          <p:nvPr/>
        </p:nvPicPr>
        <p:blipFill>
          <a:blip r:embed="rId3"/>
          <a:srcRect/>
          <a:stretch>
            <a:fillRect/>
          </a:stretch>
        </p:blipFill>
        <p:spPr bwMode="auto">
          <a:xfrm>
            <a:off x="1" y="1098738"/>
            <a:ext cx="9143999" cy="2661519"/>
          </a:xfrm>
          <a:prstGeom prst="rect">
            <a:avLst/>
          </a:prstGeom>
          <a:noFill/>
          <a:ln w="9525">
            <a:noFill/>
            <a:miter lim="800000"/>
            <a:headEnd/>
            <a:tailEnd/>
          </a:ln>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 </a:t>
            </a:r>
            <a:r>
              <a:rPr lang="en-US" dirty="0" err="1"/>
              <a:t>scms</a:t>
            </a:r>
            <a:r>
              <a:rPr lang="en-US" dirty="0"/>
              <a:t>-pipeline</a:t>
            </a:r>
          </a:p>
        </p:txBody>
      </p:sp>
      <p:pic>
        <p:nvPicPr>
          <p:cNvPr id="47106" name="Picture 2"/>
          <p:cNvPicPr>
            <a:picLocks noChangeAspect="1" noChangeArrowheads="1"/>
          </p:cNvPicPr>
          <p:nvPr/>
        </p:nvPicPr>
        <p:blipFill>
          <a:blip r:embed="rId3"/>
          <a:srcRect/>
          <a:stretch>
            <a:fillRect/>
          </a:stretch>
        </p:blipFill>
        <p:spPr bwMode="auto">
          <a:xfrm>
            <a:off x="0" y="992037"/>
            <a:ext cx="9144000" cy="4682621"/>
          </a:xfrm>
          <a:prstGeom prst="rect">
            <a:avLst/>
          </a:prstGeom>
          <a:noFill/>
          <a:ln w="9525">
            <a:noFill/>
            <a:miter lim="800000"/>
            <a:headEnd/>
            <a:tailEnd/>
          </a:ln>
          <a:effec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 </a:t>
            </a:r>
            <a:r>
              <a:rPr lang="en-US" dirty="0" err="1"/>
              <a:t>scms</a:t>
            </a:r>
            <a:r>
              <a:rPr lang="en-US" dirty="0"/>
              <a:t>-pipeline (console output)</a:t>
            </a:r>
          </a:p>
        </p:txBody>
      </p:sp>
      <p:sp>
        <p:nvSpPr>
          <p:cNvPr id="4" name="Rectangle 3"/>
          <p:cNvSpPr/>
          <p:nvPr/>
        </p:nvSpPr>
        <p:spPr>
          <a:xfrm>
            <a:off x="1" y="785191"/>
            <a:ext cx="9144000" cy="5139869"/>
          </a:xfrm>
          <a:prstGeom prst="rect">
            <a:avLst/>
          </a:prstGeom>
        </p:spPr>
        <p:txBody>
          <a:bodyPr wrap="square">
            <a:spAutoFit/>
          </a:bodyPr>
          <a:lstStyle/>
          <a:p>
            <a:pPr algn="ctr"/>
            <a:r>
              <a:rPr lang="en-US" sz="2000" b="1" dirty="0"/>
              <a:t>When is a success really a failure?</a:t>
            </a:r>
          </a:p>
          <a:p>
            <a:pPr algn="ctr"/>
            <a:endParaRPr lang="en-US" sz="2000" b="1"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[22:20:24] {/apps/</a:t>
            </a:r>
            <a:r>
              <a:rPr lang="en-US" sz="1600" dirty="0" err="1"/>
              <a:t>jenkins</a:t>
            </a:r>
            <a:r>
              <a:rPr lang="en-US" sz="1600" dirty="0"/>
              <a:t>/workspace/</a:t>
            </a:r>
            <a:r>
              <a:rPr lang="en-US" sz="1600" dirty="0" err="1"/>
              <a:t>DeploymentPipelines</a:t>
            </a:r>
            <a:r>
              <a:rPr lang="en-US" sz="1600" dirty="0"/>
              <a:t>/scms-pipeline@2/</a:t>
            </a:r>
            <a:r>
              <a:rPr lang="en-US" sz="1600" dirty="0" err="1"/>
              <a:t>util</a:t>
            </a:r>
            <a:r>
              <a:rPr lang="en-US" sz="1600" dirty="0"/>
              <a:t>/opsworks_util.py:593} INFO - DEPLOYING APP VERSION scms-1.0-100 WITH </a:t>
            </a:r>
            <a:r>
              <a:rPr lang="en-US" sz="1600" dirty="0">
                <a:solidFill>
                  <a:srgbClr val="FF0000"/>
                </a:solidFill>
              </a:rPr>
              <a:t>ROLLBACK</a:t>
            </a:r>
            <a:r>
              <a:rPr lang="en-US" sz="1600" dirty="0"/>
              <a:t> </a:t>
            </a:r>
            <a:r>
              <a:rPr lang="en-US" sz="1600" dirty="0">
                <a:solidFill>
                  <a:srgbClr val="FF0000"/>
                </a:solidFill>
              </a:rPr>
              <a:t>TO VERSION 1 IF ERROR ENCOUNTERED</a:t>
            </a:r>
          </a:p>
          <a:p>
            <a:endParaRPr lang="en-US" sz="1600" b="1" dirty="0"/>
          </a:p>
          <a:p>
            <a:r>
              <a:rPr lang="en-US" sz="1600" dirty="0"/>
              <a:t>[22:22:47] {/apps/</a:t>
            </a:r>
            <a:r>
              <a:rPr lang="en-US" sz="1600" dirty="0" err="1"/>
              <a:t>jenkins</a:t>
            </a:r>
            <a:r>
              <a:rPr lang="en-US" sz="1600" dirty="0"/>
              <a:t>/workspace/</a:t>
            </a:r>
            <a:r>
              <a:rPr lang="en-US" sz="1600" dirty="0" err="1"/>
              <a:t>DeploymentPipelines</a:t>
            </a:r>
            <a:r>
              <a:rPr lang="en-US" sz="1600" dirty="0"/>
              <a:t>/scms-pipeline@2/</a:t>
            </a:r>
            <a:r>
              <a:rPr lang="en-US" sz="1600" dirty="0" err="1"/>
              <a:t>util</a:t>
            </a:r>
            <a:r>
              <a:rPr lang="en-US" sz="1600" dirty="0"/>
              <a:t>/opsworks_util.py:723} WARNING - </a:t>
            </a:r>
            <a:r>
              <a:rPr lang="en-US" sz="1600" dirty="0">
                <a:solidFill>
                  <a:srgbClr val="FF0000"/>
                </a:solidFill>
              </a:rPr>
              <a:t>ROLLING BACK FROM APP VERSION scms-1.0-100 TO PREVIOUS APP VERSION 1</a:t>
            </a:r>
          </a:p>
          <a:p>
            <a:endParaRPr lang="en-US" sz="1600" b="1" dirty="0"/>
          </a:p>
          <a:p>
            <a:r>
              <a:rPr lang="en-US" sz="1600" dirty="0"/>
              <a:t>[22:26:10] {/apps/</a:t>
            </a:r>
            <a:r>
              <a:rPr lang="en-US" sz="1600" dirty="0" err="1"/>
              <a:t>jenkins</a:t>
            </a:r>
            <a:r>
              <a:rPr lang="en-US" sz="1600" dirty="0"/>
              <a:t>/workspace/</a:t>
            </a:r>
            <a:r>
              <a:rPr lang="en-US" sz="1600" dirty="0" err="1"/>
              <a:t>DeploymentPipelines</a:t>
            </a:r>
            <a:r>
              <a:rPr lang="en-US" sz="1600" dirty="0"/>
              <a:t>/scms-pipeline@2/</a:t>
            </a:r>
            <a:r>
              <a:rPr lang="en-US" sz="1600" dirty="0" err="1"/>
              <a:t>util</a:t>
            </a:r>
            <a:r>
              <a:rPr lang="en-US" sz="1600" dirty="0"/>
              <a:t>/opsworks_util.py:725} WARNING - </a:t>
            </a:r>
            <a:r>
              <a:rPr lang="en-US" sz="1600" dirty="0">
                <a:solidFill>
                  <a:srgbClr val="FF0000"/>
                </a:solidFill>
              </a:rPr>
              <a:t>ROLLBACK COMPLETE</a:t>
            </a:r>
            <a:endParaRPr lang="en-US" sz="1600" b="1" dirty="0">
              <a:solidFill>
                <a:srgbClr val="FF0000"/>
              </a:solidFill>
            </a:endParaRPr>
          </a:p>
        </p:txBody>
      </p:sp>
      <p:pic>
        <p:nvPicPr>
          <p:cNvPr id="153602" name="Picture 2"/>
          <p:cNvPicPr>
            <a:picLocks noChangeAspect="1" noChangeArrowheads="1"/>
          </p:cNvPicPr>
          <p:nvPr/>
        </p:nvPicPr>
        <p:blipFill>
          <a:blip r:embed="rId3"/>
          <a:srcRect/>
          <a:stretch>
            <a:fillRect/>
          </a:stretch>
        </p:blipFill>
        <p:spPr bwMode="auto">
          <a:xfrm>
            <a:off x="125410" y="1335532"/>
            <a:ext cx="4878389" cy="1766494"/>
          </a:xfrm>
          <a:prstGeom prst="rect">
            <a:avLst/>
          </a:prstGeom>
          <a:noFill/>
          <a:ln w="9525">
            <a:noFill/>
            <a:miter lim="800000"/>
            <a:headEnd/>
            <a:tailEnd/>
          </a:ln>
          <a:effec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a:t>
            </a:r>
          </a:p>
        </p:txBody>
      </p:sp>
      <p:sp>
        <p:nvSpPr>
          <p:cNvPr id="3" name="Rectangle 2"/>
          <p:cNvSpPr/>
          <p:nvPr/>
        </p:nvSpPr>
        <p:spPr>
          <a:xfrm>
            <a:off x="419099" y="962025"/>
            <a:ext cx="8239125" cy="646331"/>
          </a:xfrm>
          <a:prstGeom prst="rect">
            <a:avLst/>
          </a:prstGeom>
        </p:spPr>
        <p:txBody>
          <a:bodyPr wrap="square">
            <a:spAutoFit/>
          </a:bodyPr>
          <a:lstStyle/>
          <a:p>
            <a:r>
              <a:rPr lang="en-US" sz="1200" dirty="0"/>
              <a:t>The </a:t>
            </a:r>
            <a:r>
              <a:rPr lang="en-US" sz="1200" b="1" dirty="0"/>
              <a:t>AWS</a:t>
            </a:r>
            <a:r>
              <a:rPr lang="en-US" sz="1200" dirty="0"/>
              <a:t> Management </a:t>
            </a:r>
            <a:r>
              <a:rPr lang="en-US" sz="1200" b="1" dirty="0"/>
              <a:t>Console</a:t>
            </a:r>
            <a:r>
              <a:rPr lang="en-US" sz="1200" dirty="0"/>
              <a:t> is a browser-based GUI for Amazon Web Services (</a:t>
            </a:r>
            <a:r>
              <a:rPr lang="en-US" sz="1200" b="1" dirty="0"/>
              <a:t>AWS</a:t>
            </a:r>
            <a:r>
              <a:rPr lang="en-US" sz="1200" dirty="0"/>
              <a:t>). Through the </a:t>
            </a:r>
            <a:r>
              <a:rPr lang="en-US" sz="1200" b="1" dirty="0"/>
              <a:t>console</a:t>
            </a:r>
            <a:r>
              <a:rPr lang="en-US" sz="1200" dirty="0"/>
              <a:t>, a customer can manage their cloud computing, cloud storage and other resources running on the Amazon Web Services infrastructure.</a:t>
            </a:r>
          </a:p>
        </p:txBody>
      </p:sp>
      <p:pic>
        <p:nvPicPr>
          <p:cNvPr id="37890" name="Picture 2"/>
          <p:cNvPicPr>
            <a:picLocks noChangeAspect="1" noChangeArrowheads="1"/>
          </p:cNvPicPr>
          <p:nvPr/>
        </p:nvPicPr>
        <p:blipFill>
          <a:blip r:embed="rId3"/>
          <a:srcRect/>
          <a:stretch>
            <a:fillRect/>
          </a:stretch>
        </p:blipFill>
        <p:spPr bwMode="auto">
          <a:xfrm>
            <a:off x="1387626" y="1532156"/>
            <a:ext cx="6251423" cy="4758392"/>
          </a:xfrm>
          <a:prstGeom prst="rect">
            <a:avLst/>
          </a:prstGeom>
          <a:noFill/>
          <a:ln w="9525">
            <a:noFill/>
            <a:miter lim="800000"/>
            <a:headEnd/>
            <a:tailEnd/>
          </a:ln>
          <a:effectLst/>
        </p:spPr>
      </p:pic>
    </p:spTree>
    <p:extLst>
      <p:ext uri="{BB962C8B-B14F-4D97-AF65-F5344CB8AC3E}">
        <p14:creationId xmlns:p14="http://schemas.microsoft.com/office/powerpoint/2010/main" val="371942709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a:t>
            </a:r>
          </a:p>
        </p:txBody>
      </p:sp>
      <p:pic>
        <p:nvPicPr>
          <p:cNvPr id="39939" name="Picture 3"/>
          <p:cNvPicPr>
            <a:picLocks noChangeAspect="1" noChangeArrowheads="1"/>
          </p:cNvPicPr>
          <p:nvPr/>
        </p:nvPicPr>
        <p:blipFill>
          <a:blip r:embed="rId3"/>
          <a:srcRect/>
          <a:stretch>
            <a:fillRect/>
          </a:stretch>
        </p:blipFill>
        <p:spPr bwMode="auto">
          <a:xfrm>
            <a:off x="0" y="970722"/>
            <a:ext cx="9144000" cy="4612341"/>
          </a:xfrm>
          <a:prstGeom prst="rect">
            <a:avLst/>
          </a:prstGeom>
          <a:noFill/>
          <a:ln w="9525">
            <a:noFill/>
            <a:miter lim="800000"/>
            <a:headEnd/>
            <a:tailEnd/>
          </a:ln>
          <a:effectLst/>
        </p:spPr>
      </p:pic>
    </p:spTree>
    <p:extLst>
      <p:ext uri="{BB962C8B-B14F-4D97-AF65-F5344CB8AC3E}">
        <p14:creationId xmlns:p14="http://schemas.microsoft.com/office/powerpoint/2010/main" val="159422850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ight Triangle 60" hidden="1"/>
          <p:cNvSpPr/>
          <p:nvPr/>
        </p:nvSpPr>
        <p:spPr>
          <a:xfrm rot="5400000">
            <a:off x="4251672" y="852833"/>
            <a:ext cx="2027226" cy="1372487"/>
          </a:xfrm>
          <a:prstGeom prst="rtTriangle">
            <a:avLst/>
          </a:prstGeom>
          <a:solidFill>
            <a:srgbClr val="0092D2"/>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0" name="Right Triangle 59" hidden="1"/>
          <p:cNvSpPr/>
          <p:nvPr/>
        </p:nvSpPr>
        <p:spPr>
          <a:xfrm rot="5400000" flipV="1">
            <a:off x="2916044" y="794497"/>
            <a:ext cx="1914522" cy="1372487"/>
          </a:xfrm>
          <a:prstGeom prst="rtTriangle">
            <a:avLst/>
          </a:prstGeom>
          <a:solidFill>
            <a:srgbClr val="B0C123"/>
          </a:solidFill>
          <a:ln w="1905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Arial"/>
              <a:ea typeface="Arial"/>
              <a:cs typeface="Arial"/>
              <a:sym typeface="Arial"/>
            </a:endParaRPr>
          </a:p>
        </p:txBody>
      </p:sp>
      <p:sp>
        <p:nvSpPr>
          <p:cNvPr id="62" name="Title 61"/>
          <p:cNvSpPr>
            <a:spLocks noGrp="1"/>
          </p:cNvSpPr>
          <p:nvPr>
            <p:ph type="title"/>
          </p:nvPr>
        </p:nvSpPr>
        <p:spPr/>
        <p:txBody>
          <a:bodyPr/>
          <a:lstStyle/>
          <a:p>
            <a:r>
              <a:rPr lang="en-US" dirty="0"/>
              <a:t>Supply Center Solutions</a:t>
            </a:r>
          </a:p>
        </p:txBody>
      </p:sp>
      <p:pic>
        <p:nvPicPr>
          <p:cNvPr id="5" name="21030924 Kryptonite 1m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11" y="852575"/>
            <a:ext cx="9160622" cy="515285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2979280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S3</a:t>
            </a:r>
          </a:p>
        </p:txBody>
      </p:sp>
      <p:pic>
        <p:nvPicPr>
          <p:cNvPr id="40962" name="Picture 2"/>
          <p:cNvPicPr>
            <a:picLocks noChangeAspect="1" noChangeArrowheads="1"/>
          </p:cNvPicPr>
          <p:nvPr/>
        </p:nvPicPr>
        <p:blipFill>
          <a:blip r:embed="rId3"/>
          <a:srcRect/>
          <a:stretch>
            <a:fillRect/>
          </a:stretch>
        </p:blipFill>
        <p:spPr bwMode="auto">
          <a:xfrm>
            <a:off x="0" y="982088"/>
            <a:ext cx="9144000" cy="4809109"/>
          </a:xfrm>
          <a:prstGeom prst="rect">
            <a:avLst/>
          </a:prstGeom>
          <a:noFill/>
          <a:ln w="9525">
            <a:noFill/>
            <a:miter lim="800000"/>
            <a:headEnd/>
            <a:tailEnd/>
          </a:ln>
          <a:effectLst/>
        </p:spPr>
      </p:pic>
    </p:spTree>
    <p:extLst>
      <p:ext uri="{BB962C8B-B14F-4D97-AF65-F5344CB8AC3E}">
        <p14:creationId xmlns:p14="http://schemas.microsoft.com/office/powerpoint/2010/main" val="280811616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S3</a:t>
            </a:r>
          </a:p>
        </p:txBody>
      </p:sp>
      <p:pic>
        <p:nvPicPr>
          <p:cNvPr id="53250" name="Picture 2"/>
          <p:cNvPicPr>
            <a:picLocks noChangeAspect="1" noChangeArrowheads="1"/>
          </p:cNvPicPr>
          <p:nvPr/>
        </p:nvPicPr>
        <p:blipFill>
          <a:blip r:embed="rId3"/>
          <a:srcRect/>
          <a:stretch>
            <a:fillRect/>
          </a:stretch>
        </p:blipFill>
        <p:spPr bwMode="auto">
          <a:xfrm>
            <a:off x="1" y="1284701"/>
            <a:ext cx="9143999" cy="4648332"/>
          </a:xfrm>
          <a:prstGeom prst="rect">
            <a:avLst/>
          </a:prstGeom>
          <a:noFill/>
          <a:ln w="9525">
            <a:noFill/>
            <a:miter lim="800000"/>
            <a:headEnd/>
            <a:tailEnd/>
          </a:ln>
          <a:effectLst/>
        </p:spPr>
      </p:pic>
    </p:spTree>
    <p:extLst>
      <p:ext uri="{BB962C8B-B14F-4D97-AF65-F5344CB8AC3E}">
        <p14:creationId xmlns:p14="http://schemas.microsoft.com/office/powerpoint/2010/main" val="7495337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S3</a:t>
            </a:r>
          </a:p>
        </p:txBody>
      </p:sp>
      <p:pic>
        <p:nvPicPr>
          <p:cNvPr id="54274" name="Picture 2"/>
          <p:cNvPicPr>
            <a:picLocks noChangeAspect="1" noChangeArrowheads="1"/>
          </p:cNvPicPr>
          <p:nvPr/>
        </p:nvPicPr>
        <p:blipFill>
          <a:blip r:embed="rId3"/>
          <a:srcRect/>
          <a:stretch>
            <a:fillRect/>
          </a:stretch>
        </p:blipFill>
        <p:spPr bwMode="auto">
          <a:xfrm>
            <a:off x="1" y="1024128"/>
            <a:ext cx="9143999" cy="4667090"/>
          </a:xfrm>
          <a:prstGeom prst="rect">
            <a:avLst/>
          </a:prstGeom>
          <a:noFill/>
          <a:ln w="9525">
            <a:noFill/>
            <a:miter lim="800000"/>
            <a:headEnd/>
            <a:tailEnd/>
          </a:ln>
          <a:effectLst/>
        </p:spPr>
      </p:pic>
    </p:spTree>
    <p:extLst>
      <p:ext uri="{BB962C8B-B14F-4D97-AF65-F5344CB8AC3E}">
        <p14:creationId xmlns:p14="http://schemas.microsoft.com/office/powerpoint/2010/main" val="55030150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S3</a:t>
            </a:r>
          </a:p>
        </p:txBody>
      </p:sp>
      <p:pic>
        <p:nvPicPr>
          <p:cNvPr id="55298" name="Picture 2"/>
          <p:cNvPicPr>
            <a:picLocks noChangeAspect="1" noChangeArrowheads="1"/>
          </p:cNvPicPr>
          <p:nvPr/>
        </p:nvPicPr>
        <p:blipFill>
          <a:blip r:embed="rId3"/>
          <a:srcRect/>
          <a:stretch>
            <a:fillRect/>
          </a:stretch>
        </p:blipFill>
        <p:spPr bwMode="auto">
          <a:xfrm>
            <a:off x="1" y="1042416"/>
            <a:ext cx="9144000" cy="4677537"/>
          </a:xfrm>
          <a:prstGeom prst="rect">
            <a:avLst/>
          </a:prstGeom>
          <a:noFill/>
          <a:ln w="9525">
            <a:noFill/>
            <a:miter lim="800000"/>
            <a:headEnd/>
            <a:tailEnd/>
          </a:ln>
          <a:effectLst/>
        </p:spPr>
      </p:pic>
    </p:spTree>
    <p:extLst>
      <p:ext uri="{BB962C8B-B14F-4D97-AF65-F5344CB8AC3E}">
        <p14:creationId xmlns:p14="http://schemas.microsoft.com/office/powerpoint/2010/main" val="39340235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S3</a:t>
            </a:r>
          </a:p>
        </p:txBody>
      </p:sp>
      <p:pic>
        <p:nvPicPr>
          <p:cNvPr id="56322" name="Picture 2"/>
          <p:cNvPicPr>
            <a:picLocks noChangeAspect="1" noChangeArrowheads="1"/>
          </p:cNvPicPr>
          <p:nvPr/>
        </p:nvPicPr>
        <p:blipFill>
          <a:blip r:embed="rId3"/>
          <a:srcRect/>
          <a:stretch>
            <a:fillRect/>
          </a:stretch>
        </p:blipFill>
        <p:spPr bwMode="auto">
          <a:xfrm>
            <a:off x="-1" y="1060704"/>
            <a:ext cx="9144001" cy="4718304"/>
          </a:xfrm>
          <a:prstGeom prst="rect">
            <a:avLst/>
          </a:prstGeom>
          <a:noFill/>
          <a:ln w="9525">
            <a:noFill/>
            <a:miter lim="800000"/>
            <a:headEnd/>
            <a:tailEnd/>
          </a:ln>
          <a:effectLst/>
        </p:spPr>
      </p:pic>
    </p:spTree>
    <p:extLst>
      <p:ext uri="{BB962C8B-B14F-4D97-AF65-F5344CB8AC3E}">
        <p14:creationId xmlns:p14="http://schemas.microsoft.com/office/powerpoint/2010/main" val="31990776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S3</a:t>
            </a:r>
          </a:p>
        </p:txBody>
      </p:sp>
      <p:pic>
        <p:nvPicPr>
          <p:cNvPr id="117761" name="Picture 1"/>
          <p:cNvPicPr>
            <a:picLocks noChangeAspect="1" noChangeArrowheads="1"/>
          </p:cNvPicPr>
          <p:nvPr/>
        </p:nvPicPr>
        <p:blipFill>
          <a:blip r:embed="rId3"/>
          <a:srcRect/>
          <a:stretch>
            <a:fillRect/>
          </a:stretch>
        </p:blipFill>
        <p:spPr bwMode="auto">
          <a:xfrm>
            <a:off x="1" y="884523"/>
            <a:ext cx="9144001" cy="2590657"/>
          </a:xfrm>
          <a:prstGeom prst="rect">
            <a:avLst/>
          </a:prstGeom>
          <a:noFill/>
          <a:ln w="9525">
            <a:noFill/>
            <a:miter lim="800000"/>
            <a:headEnd/>
            <a:tailEnd/>
          </a:ln>
          <a:effectLst/>
        </p:spPr>
      </p:pic>
    </p:spTree>
    <p:extLst>
      <p:ext uri="{BB962C8B-B14F-4D97-AF65-F5344CB8AC3E}">
        <p14:creationId xmlns:p14="http://schemas.microsoft.com/office/powerpoint/2010/main" val="212450780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devDirList.cfm – keens-test-bucket</a:t>
            </a:r>
          </a:p>
        </p:txBody>
      </p:sp>
      <p:sp>
        <p:nvSpPr>
          <p:cNvPr id="3" name="Rectangle 2"/>
          <p:cNvSpPr/>
          <p:nvPr/>
        </p:nvSpPr>
        <p:spPr>
          <a:xfrm>
            <a:off x="134471" y="896469"/>
            <a:ext cx="8857129" cy="923330"/>
          </a:xfrm>
          <a:prstGeom prst="rect">
            <a:avLst/>
          </a:prstGeom>
        </p:spPr>
        <p:txBody>
          <a:bodyPr wrap="square">
            <a:spAutoFit/>
          </a:bodyPr>
          <a:lstStyle/>
          <a:p>
            <a:r>
              <a:rPr lang="en-US" sz="1800" dirty="0"/>
              <a:t>&lt;</a:t>
            </a:r>
            <a:r>
              <a:rPr lang="en-US" sz="1800" dirty="0" err="1"/>
              <a:t>cfdirectory</a:t>
            </a:r>
            <a:r>
              <a:rPr lang="en-US" sz="1800" dirty="0"/>
              <a:t> action="list“ directory="</a:t>
            </a:r>
            <a:r>
              <a:rPr lang="en-US" sz="1800" dirty="0">
                <a:solidFill>
                  <a:srgbClr val="FF0000"/>
                </a:solidFill>
              </a:rPr>
              <a:t>s3://keens-test-bucket</a:t>
            </a:r>
            <a:r>
              <a:rPr lang="en-US" sz="1800" dirty="0"/>
              <a:t>" name="</a:t>
            </a:r>
            <a:r>
              <a:rPr lang="en-US" sz="1800" dirty="0" err="1"/>
              <a:t>dirList</a:t>
            </a:r>
            <a:r>
              <a:rPr lang="en-US" sz="1800" dirty="0"/>
              <a:t>"&gt;</a:t>
            </a:r>
          </a:p>
          <a:p>
            <a:endParaRPr lang="en-US" sz="1800" dirty="0"/>
          </a:p>
          <a:p>
            <a:r>
              <a:rPr lang="en-US" sz="1800" dirty="0"/>
              <a:t>&lt;</a:t>
            </a:r>
            <a:r>
              <a:rPr lang="en-US" sz="1800" dirty="0" err="1"/>
              <a:t>cfdump</a:t>
            </a:r>
            <a:r>
              <a:rPr lang="en-US" sz="1800" dirty="0"/>
              <a:t> </a:t>
            </a:r>
            <a:r>
              <a:rPr lang="en-US" sz="1800" dirty="0" err="1"/>
              <a:t>var</a:t>
            </a:r>
            <a:r>
              <a:rPr lang="en-US" sz="1800" dirty="0"/>
              <a:t>="#</a:t>
            </a:r>
            <a:r>
              <a:rPr lang="en-US" sz="1800" dirty="0" err="1"/>
              <a:t>dirList</a:t>
            </a:r>
            <a:r>
              <a:rPr lang="en-US" sz="1800" dirty="0"/>
              <a:t>#"&gt;</a:t>
            </a:r>
          </a:p>
        </p:txBody>
      </p:sp>
      <p:pic>
        <p:nvPicPr>
          <p:cNvPr id="4" name="Picture 2"/>
          <p:cNvPicPr>
            <a:picLocks noChangeAspect="1" noChangeArrowheads="1"/>
          </p:cNvPicPr>
          <p:nvPr/>
        </p:nvPicPr>
        <p:blipFill>
          <a:blip r:embed="rId3"/>
          <a:srcRect/>
          <a:stretch>
            <a:fillRect/>
          </a:stretch>
        </p:blipFill>
        <p:spPr bwMode="auto">
          <a:xfrm>
            <a:off x="417513" y="2461039"/>
            <a:ext cx="8307387" cy="2870200"/>
          </a:xfrm>
          <a:prstGeom prst="rect">
            <a:avLst/>
          </a:prstGeom>
          <a:noFill/>
          <a:ln w="9525">
            <a:noFill/>
            <a:miter lim="800000"/>
            <a:headEnd/>
            <a:tailEnd/>
          </a:ln>
          <a:effectLst/>
        </p:spPr>
      </p:pic>
    </p:spTree>
    <p:extLst>
      <p:ext uri="{BB962C8B-B14F-4D97-AF65-F5344CB8AC3E}">
        <p14:creationId xmlns:p14="http://schemas.microsoft.com/office/powerpoint/2010/main" val="338969736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devDirList.cfm – keens-bucket</a:t>
            </a:r>
          </a:p>
        </p:txBody>
      </p:sp>
      <p:sp>
        <p:nvSpPr>
          <p:cNvPr id="3" name="Rectangle 2"/>
          <p:cNvSpPr/>
          <p:nvPr/>
        </p:nvSpPr>
        <p:spPr>
          <a:xfrm>
            <a:off x="134471" y="896469"/>
            <a:ext cx="8857129" cy="2031325"/>
          </a:xfrm>
          <a:prstGeom prst="rect">
            <a:avLst/>
          </a:prstGeom>
        </p:spPr>
        <p:txBody>
          <a:bodyPr wrap="square">
            <a:spAutoFit/>
          </a:bodyPr>
          <a:lstStyle/>
          <a:p>
            <a:r>
              <a:rPr lang="en-US" sz="1800" dirty="0">
                <a:solidFill>
                  <a:srgbClr val="FF0000"/>
                </a:solidFill>
              </a:rPr>
              <a:t>&lt;</a:t>
            </a:r>
            <a:r>
              <a:rPr lang="en-US" sz="1800" dirty="0" err="1">
                <a:solidFill>
                  <a:srgbClr val="FF0000"/>
                </a:solidFill>
              </a:rPr>
              <a:t>cfinclude</a:t>
            </a:r>
            <a:r>
              <a:rPr lang="en-US" sz="1800" dirty="0">
                <a:solidFill>
                  <a:srgbClr val="FF0000"/>
                </a:solidFill>
              </a:rPr>
              <a:t> template="credentials.cfm"&gt;</a:t>
            </a:r>
          </a:p>
          <a:p>
            <a:endParaRPr lang="en-US" sz="1800" dirty="0"/>
          </a:p>
          <a:p>
            <a:r>
              <a:rPr lang="en-US" sz="1800" dirty="0"/>
              <a:t>&lt;</a:t>
            </a:r>
            <a:r>
              <a:rPr lang="en-US" sz="1800" dirty="0" err="1"/>
              <a:t>cfdirectory</a:t>
            </a:r>
            <a:r>
              <a:rPr lang="en-US" sz="1800" dirty="0"/>
              <a:t> action="list" 	directory="</a:t>
            </a:r>
            <a:r>
              <a:rPr lang="en-US" sz="1800" dirty="0">
                <a:solidFill>
                  <a:srgbClr val="FF0000"/>
                </a:solidFill>
              </a:rPr>
              <a:t>s3://#s3.accessKeyId#:#s3.awsSecretKey#@keens-bucket</a:t>
            </a:r>
            <a:r>
              <a:rPr lang="en-US" sz="1800" dirty="0"/>
              <a:t>" name="</a:t>
            </a:r>
            <a:r>
              <a:rPr lang="en-US" sz="1800" dirty="0" err="1"/>
              <a:t>dirList</a:t>
            </a:r>
            <a:r>
              <a:rPr lang="en-US" sz="1800" dirty="0"/>
              <a:t>"&gt;</a:t>
            </a:r>
          </a:p>
          <a:p>
            <a:endParaRPr lang="en-US" sz="1800" dirty="0"/>
          </a:p>
          <a:p>
            <a:r>
              <a:rPr lang="en-US" sz="1800" dirty="0"/>
              <a:t>&lt;</a:t>
            </a:r>
            <a:r>
              <a:rPr lang="en-US" sz="1800" dirty="0" err="1"/>
              <a:t>cfdump</a:t>
            </a:r>
            <a:r>
              <a:rPr lang="en-US" sz="1800" dirty="0"/>
              <a:t> </a:t>
            </a:r>
            <a:r>
              <a:rPr lang="en-US" sz="1800" dirty="0" err="1"/>
              <a:t>var</a:t>
            </a:r>
            <a:r>
              <a:rPr lang="en-US" sz="1800" dirty="0"/>
              <a:t>="#</a:t>
            </a:r>
            <a:r>
              <a:rPr lang="en-US" sz="1800" dirty="0" err="1"/>
              <a:t>dirList</a:t>
            </a:r>
            <a:r>
              <a:rPr lang="en-US" sz="1800" dirty="0"/>
              <a:t>#"&gt;</a:t>
            </a:r>
          </a:p>
        </p:txBody>
      </p:sp>
      <p:pic>
        <p:nvPicPr>
          <p:cNvPr id="4" name="Picture 2"/>
          <p:cNvPicPr>
            <a:picLocks noChangeAspect="1" noChangeArrowheads="1"/>
          </p:cNvPicPr>
          <p:nvPr/>
        </p:nvPicPr>
        <p:blipFill>
          <a:blip r:embed="rId3"/>
          <a:srcRect/>
          <a:stretch>
            <a:fillRect/>
          </a:stretch>
        </p:blipFill>
        <p:spPr bwMode="auto">
          <a:xfrm>
            <a:off x="0" y="3429000"/>
            <a:ext cx="9143999" cy="2463800"/>
          </a:xfrm>
          <a:prstGeom prst="rect">
            <a:avLst/>
          </a:prstGeom>
          <a:noFill/>
          <a:ln w="9525">
            <a:noFill/>
            <a:miter lim="800000"/>
            <a:headEnd/>
            <a:tailEnd/>
          </a:ln>
          <a:effectLst/>
        </p:spPr>
      </p:pic>
    </p:spTree>
    <p:extLst>
      <p:ext uri="{BB962C8B-B14F-4D97-AF65-F5344CB8AC3E}">
        <p14:creationId xmlns:p14="http://schemas.microsoft.com/office/powerpoint/2010/main" val="24456676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credentials</a:t>
            </a:r>
          </a:p>
        </p:txBody>
      </p:sp>
      <p:sp>
        <p:nvSpPr>
          <p:cNvPr id="3" name="Rectangle 2"/>
          <p:cNvSpPr/>
          <p:nvPr/>
        </p:nvSpPr>
        <p:spPr>
          <a:xfrm>
            <a:off x="134471" y="705270"/>
            <a:ext cx="8857129" cy="5632311"/>
          </a:xfrm>
          <a:prstGeom prst="rect">
            <a:avLst/>
          </a:prstGeom>
        </p:spPr>
        <p:txBody>
          <a:bodyPr wrap="square">
            <a:spAutoFit/>
          </a:bodyPr>
          <a:lstStyle/>
          <a:p>
            <a:r>
              <a:rPr lang="en-US" sz="2000" dirty="0"/>
              <a:t>(In </a:t>
            </a:r>
            <a:r>
              <a:rPr lang="en-US" sz="2000" dirty="0" err="1"/>
              <a:t>credentials.cfm</a:t>
            </a:r>
            <a:r>
              <a:rPr lang="en-US" sz="2000" dirty="0"/>
              <a:t>)</a:t>
            </a:r>
          </a:p>
          <a:p>
            <a:r>
              <a:rPr lang="en-US" sz="2000" dirty="0"/>
              <a:t>&lt;</a:t>
            </a:r>
            <a:r>
              <a:rPr lang="en-US" sz="2000" dirty="0" err="1"/>
              <a:t>cfscript</a:t>
            </a:r>
            <a:r>
              <a:rPr lang="en-US" sz="2000" dirty="0"/>
              <a:t>&gt; </a:t>
            </a:r>
          </a:p>
          <a:p>
            <a:r>
              <a:rPr lang="en-US" sz="2000" dirty="0"/>
              <a:t>        s3.name ="Object Operations"; </a:t>
            </a:r>
          </a:p>
          <a:p>
            <a:r>
              <a:rPr lang="en-US" sz="2000" dirty="0"/>
              <a:t>        s3.accessKeyId = "AKIAJNL……….."; </a:t>
            </a:r>
          </a:p>
          <a:p>
            <a:r>
              <a:rPr lang="en-US" sz="2000" dirty="0"/>
              <a:t>        s3.awsSecretKey = "</a:t>
            </a:r>
            <a:r>
              <a:rPr lang="en-US" sz="2000" dirty="0" err="1"/>
              <a:t>wqfMghMs</a:t>
            </a:r>
            <a:r>
              <a:rPr lang="en-US" sz="2000" dirty="0"/>
              <a:t>……….."; </a:t>
            </a:r>
          </a:p>
          <a:p>
            <a:r>
              <a:rPr lang="en-US" sz="2000" dirty="0"/>
              <a:t>        s3.defaultLocation = "us-west-2"; </a:t>
            </a:r>
          </a:p>
          <a:p>
            <a:r>
              <a:rPr lang="en-US" sz="2000" dirty="0"/>
              <a:t>        s3.defaultBucket = “keen-test";</a:t>
            </a:r>
          </a:p>
          <a:p>
            <a:r>
              <a:rPr lang="en-US" sz="2000" dirty="0"/>
              <a:t>&lt;/</a:t>
            </a:r>
            <a:r>
              <a:rPr lang="en-US" sz="2000" dirty="0" err="1"/>
              <a:t>cfscript</a:t>
            </a:r>
            <a:r>
              <a:rPr lang="en-US" sz="2000" dirty="0"/>
              <a:t>&gt; </a:t>
            </a:r>
          </a:p>
          <a:p>
            <a:endParaRPr lang="en-US" sz="2000" dirty="0"/>
          </a:p>
          <a:p>
            <a:endParaRPr lang="en-US" sz="2000" dirty="0"/>
          </a:p>
          <a:p>
            <a:endParaRPr lang="en-US" sz="2000" dirty="0"/>
          </a:p>
          <a:p>
            <a:r>
              <a:rPr lang="en-US" sz="2000" dirty="0"/>
              <a:t>(In </a:t>
            </a:r>
            <a:r>
              <a:rPr lang="en-US" sz="2000" dirty="0" err="1"/>
              <a:t>Application.cfc</a:t>
            </a:r>
            <a:r>
              <a:rPr lang="en-US" sz="2000" dirty="0"/>
              <a:t>)</a:t>
            </a:r>
          </a:p>
          <a:p>
            <a:r>
              <a:rPr lang="en-US" sz="2000" dirty="0"/>
              <a:t>&lt;</a:t>
            </a:r>
            <a:r>
              <a:rPr lang="en-US" sz="2000" dirty="0" err="1"/>
              <a:t>cfscript</a:t>
            </a:r>
            <a:r>
              <a:rPr lang="en-US" sz="2000" dirty="0"/>
              <a:t>&gt; </a:t>
            </a:r>
          </a:p>
          <a:p>
            <a:r>
              <a:rPr lang="en-US" sz="2000" dirty="0"/>
              <a:t>        this.s3.name ="Object Operations"; </a:t>
            </a:r>
          </a:p>
          <a:p>
            <a:r>
              <a:rPr lang="en-US" sz="2000" dirty="0"/>
              <a:t>        this.s3.accessKeyId = "AKIAJNL……….."; </a:t>
            </a:r>
          </a:p>
          <a:p>
            <a:r>
              <a:rPr lang="en-US" sz="2000" dirty="0"/>
              <a:t>        this.s3.awsSecretKey = "</a:t>
            </a:r>
            <a:r>
              <a:rPr lang="en-US" sz="2000" dirty="0" err="1"/>
              <a:t>wqfMghMs</a:t>
            </a:r>
            <a:r>
              <a:rPr lang="en-US" sz="2000" dirty="0"/>
              <a:t>……….."; </a:t>
            </a:r>
          </a:p>
          <a:p>
            <a:r>
              <a:rPr lang="en-US" sz="2000" dirty="0"/>
              <a:t>        this.s3.defaultLocation = "us-west-2"; </a:t>
            </a:r>
          </a:p>
          <a:p>
            <a:endParaRPr lang="en-US" sz="2000" dirty="0"/>
          </a:p>
        </p:txBody>
      </p:sp>
    </p:spTree>
    <p:extLst>
      <p:ext uri="{BB962C8B-B14F-4D97-AF65-F5344CB8AC3E}">
        <p14:creationId xmlns:p14="http://schemas.microsoft.com/office/powerpoint/2010/main" val="33828706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write / delete file with </a:t>
            </a:r>
            <a:r>
              <a:rPr lang="en-US" dirty="0" err="1"/>
              <a:t>cffile</a:t>
            </a:r>
            <a:endParaRPr lang="en-US" dirty="0"/>
          </a:p>
        </p:txBody>
      </p:sp>
      <p:sp>
        <p:nvSpPr>
          <p:cNvPr id="3" name="Rectangle 2"/>
          <p:cNvSpPr/>
          <p:nvPr/>
        </p:nvSpPr>
        <p:spPr>
          <a:xfrm>
            <a:off x="313765" y="844433"/>
            <a:ext cx="8516470" cy="5201424"/>
          </a:xfrm>
          <a:prstGeom prst="rect">
            <a:avLst/>
          </a:prstGeom>
        </p:spPr>
        <p:txBody>
          <a:bodyPr wrap="square">
            <a:spAutoFit/>
          </a:bodyPr>
          <a:lstStyle/>
          <a:p>
            <a:r>
              <a:rPr lang="en-US" sz="2000" dirty="0"/>
              <a:t>&lt;</a:t>
            </a:r>
            <a:r>
              <a:rPr lang="en-US" sz="2000" dirty="0" err="1"/>
              <a:t>cfset</a:t>
            </a:r>
            <a:r>
              <a:rPr lang="en-US" sz="2000" dirty="0"/>
              <a:t> </a:t>
            </a:r>
            <a:r>
              <a:rPr lang="en-US" sz="2000" dirty="0" err="1"/>
              <a:t>fileName</a:t>
            </a:r>
            <a:r>
              <a:rPr lang="en-US" sz="2000" dirty="0"/>
              <a:t> = "s3://</a:t>
            </a:r>
            <a:r>
              <a:rPr lang="en-US" sz="2000" dirty="0">
                <a:solidFill>
                  <a:srgbClr val="FF0000"/>
                </a:solidFill>
              </a:rPr>
              <a:t>#s3.bucket#/</a:t>
            </a:r>
            <a:r>
              <a:rPr lang="en-US" sz="2000" dirty="0"/>
              <a:t>assets/</a:t>
            </a:r>
            <a:r>
              <a:rPr lang="en-US" sz="2000" dirty="0" err="1"/>
              <a:t>crmDocs</a:t>
            </a:r>
            <a:r>
              <a:rPr lang="en-US" sz="2000" dirty="0"/>
              <a:t>/#</a:t>
            </a:r>
            <a:r>
              <a:rPr lang="en-US" sz="2000" dirty="0" err="1"/>
              <a:t>xmlPacketName</a:t>
            </a:r>
            <a:r>
              <a:rPr lang="en-US" sz="2000" dirty="0"/>
              <a:t>#"&gt;</a:t>
            </a:r>
          </a:p>
          <a:p>
            <a:endParaRPr lang="en-US" sz="2000" dirty="0"/>
          </a:p>
          <a:p>
            <a:r>
              <a:rPr lang="en-US" sz="2000" dirty="0"/>
              <a:t>&lt;</a:t>
            </a:r>
            <a:r>
              <a:rPr lang="en-US" sz="2000" dirty="0" err="1"/>
              <a:t>cfset</a:t>
            </a:r>
            <a:r>
              <a:rPr lang="en-US" sz="2000" dirty="0"/>
              <a:t> fileName2 = "s3://</a:t>
            </a:r>
            <a:r>
              <a:rPr lang="en-US" sz="2000" dirty="0">
                <a:solidFill>
                  <a:srgbClr val="FF0000"/>
                </a:solidFill>
              </a:rPr>
              <a:t>#s3.accessKeyId#:#s3.awsSecretKey#@#s3.bucket#/</a:t>
            </a:r>
            <a:r>
              <a:rPr lang="en-US" sz="2000" dirty="0"/>
              <a:t>assets/</a:t>
            </a:r>
            <a:r>
              <a:rPr lang="en-US" sz="2000" dirty="0" err="1"/>
              <a:t>crmDocs</a:t>
            </a:r>
            <a:r>
              <a:rPr lang="en-US" sz="2000" dirty="0"/>
              <a:t>/#</a:t>
            </a:r>
            <a:r>
              <a:rPr lang="en-US" sz="2000" dirty="0" err="1"/>
              <a:t>xmlPacketName</a:t>
            </a:r>
            <a:r>
              <a:rPr lang="en-US" sz="2000" dirty="0"/>
              <a:t>#"&gt;</a:t>
            </a:r>
          </a:p>
          <a:p>
            <a:endParaRPr lang="en-US" sz="2000" dirty="0"/>
          </a:p>
          <a:p>
            <a:r>
              <a:rPr lang="en-US" sz="2000" dirty="0"/>
              <a:t>&lt;CFFILE  ACTION="</a:t>
            </a:r>
            <a:r>
              <a:rPr lang="en-US" sz="2000" dirty="0">
                <a:solidFill>
                  <a:srgbClr val="FF0000"/>
                </a:solidFill>
              </a:rPr>
              <a:t>WRITE</a:t>
            </a:r>
            <a:r>
              <a:rPr lang="en-US" sz="2000" dirty="0"/>
              <a:t>"  FILE="#</a:t>
            </a:r>
            <a:r>
              <a:rPr lang="en-US" sz="2000" dirty="0" err="1"/>
              <a:t>fileName</a:t>
            </a:r>
            <a:r>
              <a:rPr lang="en-US" sz="2000" dirty="0"/>
              <a:t>#" OUTPUT="#</a:t>
            </a:r>
            <a:r>
              <a:rPr lang="en-US" sz="2000" dirty="0" err="1"/>
              <a:t>registrationXML</a:t>
            </a:r>
            <a:r>
              <a:rPr lang="en-US" sz="2000" dirty="0"/>
              <a:t>#" </a:t>
            </a:r>
            <a:r>
              <a:rPr lang="en-US" sz="2000" dirty="0" err="1"/>
              <a:t>addNewLine</a:t>
            </a:r>
            <a:r>
              <a:rPr lang="en-US" sz="2000" dirty="0"/>
              <a:t>="no" </a:t>
            </a:r>
            <a:r>
              <a:rPr lang="en-US" sz="2000" dirty="0" err="1"/>
              <a:t>charSet</a:t>
            </a:r>
            <a:r>
              <a:rPr lang="en-US" sz="2000" dirty="0"/>
              <a:t>="utf-8"&gt;</a:t>
            </a:r>
          </a:p>
          <a:p>
            <a:endParaRPr lang="en-US" sz="2000" dirty="0"/>
          </a:p>
          <a:p>
            <a:endParaRPr lang="en-US" sz="2000" dirty="0"/>
          </a:p>
          <a:p>
            <a:r>
              <a:rPr lang="en-US" sz="2000" dirty="0"/>
              <a:t>&lt;CFFILE  ACTION=“</a:t>
            </a:r>
            <a:r>
              <a:rPr lang="en-US" sz="2000" dirty="0">
                <a:solidFill>
                  <a:srgbClr val="FF0000"/>
                </a:solidFill>
              </a:rPr>
              <a:t>DELETE</a:t>
            </a:r>
            <a:r>
              <a:rPr lang="en-US" sz="2000" dirty="0"/>
              <a:t>"  FILE="#fileName2#“ &gt;</a:t>
            </a:r>
          </a:p>
          <a:p>
            <a:endParaRPr lang="en-US" sz="2000" dirty="0"/>
          </a:p>
          <a:p>
            <a:endParaRPr lang="en-US" sz="2000" dirty="0"/>
          </a:p>
          <a:p>
            <a:endParaRPr lang="en-US" sz="2000" dirty="0"/>
          </a:p>
          <a:p>
            <a:endParaRPr lang="en-US" sz="2000" dirty="0"/>
          </a:p>
          <a:p>
            <a:r>
              <a:rPr lang="en-US" sz="1600" i="1" dirty="0">
                <a:solidFill>
                  <a:srgbClr val="FF0000"/>
                </a:solidFill>
              </a:rPr>
              <a:t>If you have set the </a:t>
            </a:r>
            <a:r>
              <a:rPr lang="en-US" sz="1600" i="1" dirty="0" err="1">
                <a:solidFill>
                  <a:srgbClr val="FF0000"/>
                </a:solidFill>
              </a:rPr>
              <a:t>accessKeyID</a:t>
            </a:r>
            <a:r>
              <a:rPr lang="en-US" sz="1600" i="1" dirty="0">
                <a:solidFill>
                  <a:srgbClr val="FF0000"/>
                </a:solidFill>
              </a:rPr>
              <a:t> and </a:t>
            </a:r>
            <a:r>
              <a:rPr lang="en-US" sz="1600" i="1" dirty="0" err="1">
                <a:solidFill>
                  <a:srgbClr val="FF0000"/>
                </a:solidFill>
              </a:rPr>
              <a:t>awsSecretKey</a:t>
            </a:r>
            <a:r>
              <a:rPr lang="en-US" sz="1600" i="1" dirty="0">
                <a:solidFill>
                  <a:srgbClr val="FF0000"/>
                </a:solidFill>
              </a:rPr>
              <a:t> in both the URL and </a:t>
            </a:r>
            <a:r>
              <a:rPr lang="en-US" sz="1600" i="1" dirty="0" err="1">
                <a:solidFill>
                  <a:srgbClr val="FF0000"/>
                </a:solidFill>
              </a:rPr>
              <a:t>Application.cfc</a:t>
            </a:r>
            <a:r>
              <a:rPr lang="en-US" sz="1600" i="1" dirty="0">
                <a:solidFill>
                  <a:srgbClr val="FF0000"/>
                </a:solidFill>
              </a:rPr>
              <a:t>, the value provided in the URL takes precedence.</a:t>
            </a:r>
          </a:p>
        </p:txBody>
      </p:sp>
    </p:spTree>
    <p:extLst>
      <p:ext uri="{BB962C8B-B14F-4D97-AF65-F5344CB8AC3E}">
        <p14:creationId xmlns:p14="http://schemas.microsoft.com/office/powerpoint/2010/main" val="246126623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p:cNvSpPr>
            <a:spLocks noGrp="1"/>
          </p:cNvSpPr>
          <p:nvPr>
            <p:ph type="body" sz="quarter" idx="10"/>
          </p:nvPr>
        </p:nvSpPr>
        <p:spPr>
          <a:xfrm>
            <a:off x="252413" y="4896040"/>
            <a:ext cx="7740120" cy="922869"/>
          </a:xfrm>
        </p:spPr>
        <p:txBody>
          <a:bodyPr/>
          <a:lstStyle/>
          <a:p>
            <a:r>
              <a:rPr lang="en-US" dirty="0"/>
              <a:t>Senior ColdFusion Engineer</a:t>
            </a:r>
          </a:p>
          <a:p>
            <a:r>
              <a:rPr lang="en-US" dirty="0"/>
              <a:t>18+ years with ColdFusion</a:t>
            </a:r>
          </a:p>
          <a:p>
            <a:r>
              <a:rPr lang="en-US" dirty="0">
                <a:hlinkClick r:id="rId3"/>
              </a:rPr>
              <a:t>keen.haynes@thermofisher.com</a:t>
            </a:r>
            <a:endParaRPr lang="en-US" dirty="0"/>
          </a:p>
          <a:p>
            <a:r>
              <a:rPr lang="en-US" dirty="0"/>
              <a:t> </a:t>
            </a:r>
          </a:p>
        </p:txBody>
      </p:sp>
      <p:sp>
        <p:nvSpPr>
          <p:cNvPr id="10" name="Title 2"/>
          <p:cNvSpPr>
            <a:spLocks noGrp="1"/>
          </p:cNvSpPr>
          <p:nvPr>
            <p:ph type="title"/>
          </p:nvPr>
        </p:nvSpPr>
        <p:spPr>
          <a:xfrm>
            <a:off x="252414" y="4248189"/>
            <a:ext cx="8661400" cy="927038"/>
          </a:xfrm>
        </p:spPr>
        <p:txBody>
          <a:bodyPr/>
          <a:lstStyle/>
          <a:p>
            <a:r>
              <a:rPr lang="en-US" dirty="0"/>
              <a:t>Keen Haynes</a:t>
            </a:r>
          </a:p>
        </p:txBody>
      </p:sp>
    </p:spTree>
    <p:extLst>
      <p:ext uri="{BB962C8B-B14F-4D97-AF65-F5344CB8AC3E}">
        <p14:creationId xmlns:p14="http://schemas.microsoft.com/office/powerpoint/2010/main" val="312562680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upload with </a:t>
            </a:r>
            <a:r>
              <a:rPr lang="en-US" dirty="0" err="1"/>
              <a:t>cfhttp</a:t>
            </a:r>
            <a:endParaRPr lang="en-US" dirty="0"/>
          </a:p>
        </p:txBody>
      </p:sp>
      <p:sp>
        <p:nvSpPr>
          <p:cNvPr id="4" name="Rectangle 3"/>
          <p:cNvSpPr/>
          <p:nvPr/>
        </p:nvSpPr>
        <p:spPr>
          <a:xfrm>
            <a:off x="0" y="1004047"/>
            <a:ext cx="9144000" cy="5016758"/>
          </a:xfrm>
          <a:prstGeom prst="rect">
            <a:avLst/>
          </a:prstGeom>
        </p:spPr>
        <p:txBody>
          <a:bodyPr wrap="square">
            <a:spAutoFit/>
          </a:bodyPr>
          <a:lstStyle/>
          <a:p>
            <a:r>
              <a:rPr lang="en-US" sz="2000" dirty="0"/>
              <a:t>&lt;!---  s3 credentials ---&gt;</a:t>
            </a:r>
          </a:p>
          <a:p>
            <a:r>
              <a:rPr lang="en-US" sz="2000" dirty="0"/>
              <a:t>&lt;</a:t>
            </a:r>
            <a:r>
              <a:rPr lang="en-US" sz="2000" dirty="0" err="1"/>
              <a:t>cfinclude</a:t>
            </a:r>
            <a:r>
              <a:rPr lang="en-US" sz="2000" dirty="0"/>
              <a:t> template="/credentials/credentials.cfm"&gt; </a:t>
            </a:r>
          </a:p>
          <a:p>
            <a:endParaRPr lang="en-US" sz="2000" dirty="0"/>
          </a:p>
          <a:p>
            <a:r>
              <a:rPr lang="en-US" sz="2000" dirty="0"/>
              <a:t>&lt;</a:t>
            </a:r>
            <a:r>
              <a:rPr lang="en-US" sz="2000" dirty="0" err="1"/>
              <a:t>cfset</a:t>
            </a:r>
            <a:r>
              <a:rPr lang="en-US" sz="2000" dirty="0"/>
              <a:t> path = #s3.baseImageDir#&gt;</a:t>
            </a:r>
          </a:p>
          <a:p>
            <a:endParaRPr lang="en-US" sz="2000" dirty="0"/>
          </a:p>
          <a:p>
            <a:r>
              <a:rPr lang="en-US" sz="2000" dirty="0"/>
              <a:t>&lt;</a:t>
            </a:r>
            <a:r>
              <a:rPr lang="en-US" sz="2000" dirty="0" err="1"/>
              <a:t>cffile</a:t>
            </a:r>
            <a:r>
              <a:rPr lang="en-US" sz="2000" dirty="0"/>
              <a:t> action="</a:t>
            </a:r>
            <a:r>
              <a:rPr lang="en-US" sz="2000" dirty="0" err="1"/>
              <a:t>readBinary</a:t>
            </a:r>
            <a:r>
              <a:rPr lang="en-US" sz="2000" dirty="0"/>
              <a:t>" file="#path#/#</a:t>
            </a:r>
            <a:r>
              <a:rPr lang="en-US" sz="2000" dirty="0" err="1"/>
              <a:t>fileName</a:t>
            </a:r>
            <a:r>
              <a:rPr lang="en-US" sz="2000" dirty="0"/>
              <a:t>#" variable="</a:t>
            </a:r>
            <a:r>
              <a:rPr lang="en-US" sz="2000" dirty="0" err="1"/>
              <a:t>fileData</a:t>
            </a:r>
            <a:r>
              <a:rPr lang="en-US" sz="2000" dirty="0"/>
              <a:t>"/&gt;</a:t>
            </a:r>
          </a:p>
          <a:p>
            <a:endParaRPr lang="en-US" sz="2000" dirty="0"/>
          </a:p>
          <a:p>
            <a:r>
              <a:rPr lang="en-US" sz="2000" dirty="0"/>
              <a:t>&lt;</a:t>
            </a:r>
            <a:r>
              <a:rPr lang="en-US" sz="2000" dirty="0" err="1"/>
              <a:t>cfset</a:t>
            </a:r>
            <a:r>
              <a:rPr lang="en-US" sz="2000" dirty="0"/>
              <a:t> result = </a:t>
            </a:r>
            <a:r>
              <a:rPr lang="en-US" sz="2000" dirty="0">
                <a:solidFill>
                  <a:srgbClr val="FF0000"/>
                </a:solidFill>
              </a:rPr>
              <a:t>uploadToAmazonS3(</a:t>
            </a:r>
            <a:r>
              <a:rPr lang="en-US" sz="2000" dirty="0" err="1">
                <a:solidFill>
                  <a:srgbClr val="FF0000"/>
                </a:solidFill>
              </a:rPr>
              <a:t>fileName</a:t>
            </a:r>
            <a:r>
              <a:rPr lang="en-US" sz="2000" dirty="0">
                <a:solidFill>
                  <a:srgbClr val="FF0000"/>
                </a:solidFill>
              </a:rPr>
              <a:t>, </a:t>
            </a:r>
            <a:r>
              <a:rPr lang="en-US" sz="2000" dirty="0" err="1">
                <a:solidFill>
                  <a:srgbClr val="FF0000"/>
                </a:solidFill>
              </a:rPr>
              <a:t>fileData</a:t>
            </a:r>
            <a:r>
              <a:rPr lang="en-US" sz="2000" dirty="0">
                <a:solidFill>
                  <a:srgbClr val="FF0000"/>
                </a:solidFill>
              </a:rPr>
              <a:t>)/&gt;</a:t>
            </a:r>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a:p>
            <a:endParaRPr lang="en-US" sz="2000" dirty="0">
              <a:solidFill>
                <a:srgbClr val="FF0000"/>
              </a:solidFill>
            </a:endParaRPr>
          </a:p>
        </p:txBody>
      </p:sp>
    </p:spTree>
    <p:extLst>
      <p:ext uri="{BB962C8B-B14F-4D97-AF65-F5344CB8AC3E}">
        <p14:creationId xmlns:p14="http://schemas.microsoft.com/office/powerpoint/2010/main" val="221848824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upload with </a:t>
            </a:r>
            <a:r>
              <a:rPr lang="en-US" dirty="0" err="1"/>
              <a:t>cfhttp</a:t>
            </a:r>
            <a:endParaRPr lang="en-US" dirty="0"/>
          </a:p>
        </p:txBody>
      </p:sp>
      <p:sp>
        <p:nvSpPr>
          <p:cNvPr id="4" name="Rectangle 3"/>
          <p:cNvSpPr/>
          <p:nvPr/>
        </p:nvSpPr>
        <p:spPr>
          <a:xfrm>
            <a:off x="1" y="932329"/>
            <a:ext cx="9143999" cy="4524315"/>
          </a:xfrm>
          <a:prstGeom prst="rect">
            <a:avLst/>
          </a:prstGeom>
        </p:spPr>
        <p:txBody>
          <a:bodyPr wrap="square">
            <a:spAutoFit/>
          </a:bodyPr>
          <a:lstStyle/>
          <a:p>
            <a:r>
              <a:rPr lang="en-US" sz="1800" dirty="0"/>
              <a:t>&lt;</a:t>
            </a:r>
            <a:r>
              <a:rPr lang="en-US" sz="1800" dirty="0" err="1"/>
              <a:t>cffunction</a:t>
            </a:r>
            <a:r>
              <a:rPr lang="en-US" sz="1800" dirty="0"/>
              <a:t> name="uploadToAmazonS3"&gt;</a:t>
            </a:r>
          </a:p>
          <a:p>
            <a:r>
              <a:rPr lang="en-US" sz="1800" dirty="0"/>
              <a:t>	&lt;</a:t>
            </a:r>
            <a:r>
              <a:rPr lang="en-US" sz="1800" dirty="0" err="1"/>
              <a:t>cfargument</a:t>
            </a:r>
            <a:r>
              <a:rPr lang="en-US" sz="1800" dirty="0"/>
              <a:t> name="</a:t>
            </a:r>
            <a:r>
              <a:rPr lang="en-US" sz="1800" dirty="0" err="1"/>
              <a:t>fileName</a:t>
            </a:r>
            <a:r>
              <a:rPr lang="en-US" sz="1800" dirty="0"/>
              <a:t>" required="true"/&gt;</a:t>
            </a:r>
          </a:p>
          <a:p>
            <a:r>
              <a:rPr lang="en-US" sz="1800" dirty="0"/>
              <a:t>	&lt;</a:t>
            </a:r>
            <a:r>
              <a:rPr lang="en-US" sz="1800" dirty="0" err="1"/>
              <a:t>cfargument</a:t>
            </a:r>
            <a:r>
              <a:rPr lang="en-US" sz="1800" dirty="0"/>
              <a:t> name="data" required="true"/&gt;</a:t>
            </a:r>
          </a:p>
          <a:p>
            <a:r>
              <a:rPr lang="en-US" sz="1800" dirty="0"/>
              <a:t>	&lt;</a:t>
            </a:r>
            <a:r>
              <a:rPr lang="en-US" sz="1800" dirty="0" err="1"/>
              <a:t>cfargument</a:t>
            </a:r>
            <a:r>
              <a:rPr lang="en-US" sz="1800" dirty="0"/>
              <a:t> name="bucket" default="</a:t>
            </a:r>
            <a:r>
              <a:rPr lang="en-US" sz="1800" dirty="0">
                <a:solidFill>
                  <a:srgbClr val="FF0000"/>
                </a:solidFill>
              </a:rPr>
              <a:t>#s3.bucket#</a:t>
            </a:r>
            <a:r>
              <a:rPr lang="en-US" sz="1800" dirty="0"/>
              <a:t>"/&gt;</a:t>
            </a:r>
          </a:p>
          <a:p>
            <a:r>
              <a:rPr lang="en-US" sz="1800" dirty="0"/>
              <a:t>	&lt;</a:t>
            </a:r>
            <a:r>
              <a:rPr lang="en-US" sz="1800" dirty="0" err="1"/>
              <a:t>cfargument</a:t>
            </a:r>
            <a:r>
              <a:rPr lang="en-US" sz="1800" dirty="0"/>
              <a:t> name="</a:t>
            </a:r>
            <a:r>
              <a:rPr lang="en-US" sz="1800" dirty="0" err="1"/>
              <a:t>acl</a:t>
            </a:r>
            <a:r>
              <a:rPr lang="en-US" sz="1800" dirty="0"/>
              <a:t>" default="</a:t>
            </a:r>
            <a:r>
              <a:rPr lang="en-US" sz="1800" dirty="0">
                <a:solidFill>
                  <a:srgbClr val="FF0000"/>
                </a:solidFill>
              </a:rPr>
              <a:t>public-read</a:t>
            </a:r>
            <a:r>
              <a:rPr lang="en-US" sz="1800" dirty="0"/>
              <a:t>"/&gt;</a:t>
            </a:r>
          </a:p>
          <a:p>
            <a:r>
              <a:rPr lang="en-US" sz="1800" dirty="0"/>
              <a:t>	&lt;</a:t>
            </a:r>
            <a:r>
              <a:rPr lang="en-US" sz="1800" dirty="0" err="1"/>
              <a:t>cfargument</a:t>
            </a:r>
            <a:r>
              <a:rPr lang="en-US" sz="1800" dirty="0"/>
              <a:t> name="</a:t>
            </a:r>
            <a:r>
              <a:rPr lang="en-US" sz="1800" dirty="0" err="1"/>
              <a:t>accessKeyId</a:t>
            </a:r>
            <a:r>
              <a:rPr lang="en-US" sz="1800" dirty="0"/>
              <a:t>" default="</a:t>
            </a:r>
            <a:r>
              <a:rPr lang="en-US" sz="1800" dirty="0">
                <a:solidFill>
                  <a:srgbClr val="FF0000"/>
                </a:solidFill>
              </a:rPr>
              <a:t>#s3.accessKeyId#</a:t>
            </a:r>
            <a:r>
              <a:rPr lang="en-US" sz="1800" dirty="0"/>
              <a:t>"/&gt;</a:t>
            </a:r>
          </a:p>
          <a:p>
            <a:r>
              <a:rPr lang="en-US" sz="1800" dirty="0"/>
              <a:t>	&lt;</a:t>
            </a:r>
            <a:r>
              <a:rPr lang="en-US" sz="1800" dirty="0" err="1"/>
              <a:t>cfargument</a:t>
            </a:r>
            <a:r>
              <a:rPr lang="en-US" sz="1800" dirty="0"/>
              <a:t> name="</a:t>
            </a:r>
            <a:r>
              <a:rPr lang="en-US" sz="1800" dirty="0" err="1"/>
              <a:t>secretKey</a:t>
            </a:r>
            <a:r>
              <a:rPr lang="en-US" sz="1800" dirty="0"/>
              <a:t>" default="</a:t>
            </a:r>
            <a:r>
              <a:rPr lang="en-US" sz="1800" dirty="0">
                <a:solidFill>
                  <a:srgbClr val="FF0000"/>
                </a:solidFill>
              </a:rPr>
              <a:t>#s3.awsSecretKey#</a:t>
            </a:r>
            <a:r>
              <a:rPr lang="en-US" sz="1800" dirty="0"/>
              <a:t>"/&gt;</a:t>
            </a:r>
          </a:p>
          <a:p>
            <a:r>
              <a:rPr lang="en-US" sz="1800" dirty="0"/>
              <a:t>	</a:t>
            </a:r>
          </a:p>
          <a:p>
            <a:r>
              <a:rPr lang="en-US" sz="1800" dirty="0"/>
              <a:t>	&lt;</a:t>
            </a:r>
            <a:r>
              <a:rPr lang="en-US" sz="1800" dirty="0" err="1"/>
              <a:t>cfset</a:t>
            </a:r>
            <a:r>
              <a:rPr lang="en-US" sz="1800" dirty="0"/>
              <a:t> </a:t>
            </a:r>
            <a:r>
              <a:rPr lang="en-US" sz="1800" dirty="0" err="1"/>
              <a:t>var</a:t>
            </a:r>
            <a:r>
              <a:rPr lang="en-US" sz="1800" dirty="0"/>
              <a:t> </a:t>
            </a:r>
            <a:r>
              <a:rPr lang="en-US" sz="1800" dirty="0" err="1"/>
              <a:t>cs</a:t>
            </a:r>
            <a:r>
              <a:rPr lang="en-US" sz="1800" dirty="0"/>
              <a:t> = "PUT\n\</a:t>
            </a:r>
            <a:r>
              <a:rPr lang="en-US" sz="1800" dirty="0" err="1"/>
              <a:t>n#contentType</a:t>
            </a:r>
            <a:r>
              <a:rPr lang="en-US" sz="1800" dirty="0"/>
              <a:t>#\</a:t>
            </a:r>
            <a:r>
              <a:rPr lang="en-US" sz="1800" dirty="0" err="1"/>
              <a:t>n#dateTimeString</a:t>
            </a:r>
            <a:r>
              <a:rPr lang="en-US" sz="1800" dirty="0"/>
              <a:t>#\</a:t>
            </a:r>
            <a:r>
              <a:rPr lang="en-US" sz="1800" dirty="0" err="1"/>
              <a:t>nx-amz-acl</a:t>
            </a:r>
            <a:r>
              <a:rPr lang="en-US" sz="1800" dirty="0"/>
              <a:t>:#arguments.acl#\</a:t>
            </a:r>
            <a:r>
              <a:rPr lang="en-US" sz="1800" dirty="0" err="1"/>
              <a:t>nx</a:t>
            </a:r>
            <a:r>
              <a:rPr lang="en-US" sz="1800" dirty="0"/>
              <a:t>-</a:t>
            </a:r>
            <a:r>
              <a:rPr lang="en-US" sz="1800" dirty="0" err="1"/>
              <a:t>amz</a:t>
            </a:r>
            <a:r>
              <a:rPr lang="en-US" sz="1800" dirty="0"/>
              <a:t>-storage-class:#</a:t>
            </a:r>
            <a:r>
              <a:rPr lang="en-US" sz="1800" dirty="0" err="1"/>
              <a:t>arguments.storageClass</a:t>
            </a:r>
            <a:r>
              <a:rPr lang="en-US" sz="1800" dirty="0"/>
              <a:t>#\n/#</a:t>
            </a:r>
            <a:r>
              <a:rPr lang="en-US" sz="1800" dirty="0" err="1"/>
              <a:t>arguments.bucket</a:t>
            </a:r>
            <a:r>
              <a:rPr lang="en-US" sz="1800" dirty="0"/>
              <a:t>#/#</a:t>
            </a:r>
            <a:r>
              <a:rPr lang="en-US" sz="1800" dirty="0" err="1"/>
              <a:t>assetFile</a:t>
            </a:r>
            <a:r>
              <a:rPr lang="en-US" sz="1800" dirty="0"/>
              <a:t>#/#</a:t>
            </a:r>
            <a:r>
              <a:rPr lang="en-US" sz="1800" dirty="0" err="1"/>
              <a:t>arguments.fileName</a:t>
            </a:r>
            <a:r>
              <a:rPr lang="en-US" sz="1800" dirty="0"/>
              <a:t>#"/&gt;</a:t>
            </a:r>
          </a:p>
          <a:p>
            <a:r>
              <a:rPr lang="en-US" sz="1800" dirty="0"/>
              <a:t>	&lt;</a:t>
            </a:r>
            <a:r>
              <a:rPr lang="en-US" sz="1800" dirty="0" err="1"/>
              <a:t>cfset</a:t>
            </a:r>
            <a:r>
              <a:rPr lang="en-US" sz="1800" dirty="0"/>
              <a:t> </a:t>
            </a:r>
            <a:r>
              <a:rPr lang="en-US" sz="1800" dirty="0" err="1"/>
              <a:t>var</a:t>
            </a:r>
            <a:r>
              <a:rPr lang="en-US" sz="1800" dirty="0"/>
              <a:t> signature =</a:t>
            </a:r>
            <a:r>
              <a:rPr lang="en-US" sz="1800" dirty="0">
                <a:solidFill>
                  <a:srgbClr val="FF0000"/>
                </a:solidFill>
              </a:rPr>
              <a:t> </a:t>
            </a:r>
            <a:r>
              <a:rPr lang="en-US" sz="1800" dirty="0" err="1">
                <a:solidFill>
                  <a:srgbClr val="FF0000"/>
                </a:solidFill>
              </a:rPr>
              <a:t>createSignature</a:t>
            </a:r>
            <a:r>
              <a:rPr lang="en-US" sz="1800" dirty="0">
                <a:solidFill>
                  <a:srgbClr val="FF0000"/>
                </a:solidFill>
              </a:rPr>
              <a:t>(</a:t>
            </a:r>
            <a:r>
              <a:rPr lang="en-US" sz="1800" dirty="0" err="1">
                <a:solidFill>
                  <a:srgbClr val="FF0000"/>
                </a:solidFill>
              </a:rPr>
              <a:t>cs</a:t>
            </a:r>
            <a:r>
              <a:rPr lang="en-US" sz="1800" dirty="0">
                <a:solidFill>
                  <a:srgbClr val="FF0000"/>
                </a:solidFill>
              </a:rPr>
              <a:t>, </a:t>
            </a:r>
            <a:r>
              <a:rPr lang="en-US" sz="1800" dirty="0" err="1">
                <a:solidFill>
                  <a:srgbClr val="FF0000"/>
                </a:solidFill>
              </a:rPr>
              <a:t>arguments.secretKey</a:t>
            </a:r>
            <a:r>
              <a:rPr lang="en-US" sz="1800" dirty="0">
                <a:solidFill>
                  <a:srgbClr val="FF0000"/>
                </a:solidFill>
              </a:rPr>
              <a:t>)/&gt;</a:t>
            </a:r>
          </a:p>
          <a:p>
            <a:endParaRPr lang="en-US" sz="1800" dirty="0"/>
          </a:p>
          <a:p>
            <a:endParaRPr lang="en-US" sz="1800" dirty="0"/>
          </a:p>
          <a:p>
            <a:endParaRPr lang="en-US" sz="1800" dirty="0"/>
          </a:p>
        </p:txBody>
      </p:sp>
    </p:spTree>
    <p:extLst>
      <p:ext uri="{BB962C8B-B14F-4D97-AF65-F5344CB8AC3E}">
        <p14:creationId xmlns:p14="http://schemas.microsoft.com/office/powerpoint/2010/main" val="101232053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upload with </a:t>
            </a:r>
            <a:r>
              <a:rPr lang="en-US" dirty="0" err="1"/>
              <a:t>cfhttp</a:t>
            </a:r>
            <a:endParaRPr lang="en-US" dirty="0"/>
          </a:p>
        </p:txBody>
      </p:sp>
      <p:sp>
        <p:nvSpPr>
          <p:cNvPr id="4" name="Rectangle 3"/>
          <p:cNvSpPr/>
          <p:nvPr/>
        </p:nvSpPr>
        <p:spPr>
          <a:xfrm>
            <a:off x="1" y="779233"/>
            <a:ext cx="9144000" cy="4247317"/>
          </a:xfrm>
          <a:prstGeom prst="rect">
            <a:avLst/>
          </a:prstGeom>
        </p:spPr>
        <p:txBody>
          <a:bodyPr wrap="square">
            <a:spAutoFit/>
          </a:bodyPr>
          <a:lstStyle/>
          <a:p>
            <a:r>
              <a:rPr lang="en-US" sz="1800" dirty="0"/>
              <a:t>&lt;</a:t>
            </a:r>
            <a:r>
              <a:rPr lang="en-US" sz="1800" dirty="0" err="1"/>
              <a:t>cffunction</a:t>
            </a:r>
            <a:r>
              <a:rPr lang="en-US" sz="1800" dirty="0"/>
              <a:t> name="</a:t>
            </a:r>
            <a:r>
              <a:rPr lang="en-US" sz="1800" dirty="0" err="1"/>
              <a:t>createSignature</a:t>
            </a:r>
            <a:r>
              <a:rPr lang="en-US" sz="1800" dirty="0"/>
              <a:t>" </a:t>
            </a:r>
            <a:r>
              <a:rPr lang="en-US" sz="1800" dirty="0" err="1"/>
              <a:t>returntype</a:t>
            </a:r>
            <a:r>
              <a:rPr lang="en-US" sz="1800" dirty="0"/>
              <a:t>="string" access="public" output="false"&gt;</a:t>
            </a:r>
          </a:p>
          <a:p>
            <a:r>
              <a:rPr lang="en-US" sz="1800" dirty="0"/>
              <a:t>	&lt;</a:t>
            </a:r>
            <a:r>
              <a:rPr lang="en-US" sz="1800" dirty="0" err="1"/>
              <a:t>cfargument</a:t>
            </a:r>
            <a:r>
              <a:rPr lang="en-US" sz="1800" dirty="0"/>
              <a:t> name=“</a:t>
            </a:r>
            <a:r>
              <a:rPr lang="en-US" sz="1800" dirty="0" err="1"/>
              <a:t>cs</a:t>
            </a:r>
            <a:r>
              <a:rPr lang="en-US" sz="1800" dirty="0"/>
              <a:t>" required="true"/&gt;</a:t>
            </a:r>
          </a:p>
          <a:p>
            <a:r>
              <a:rPr lang="en-US" sz="1800" dirty="0"/>
              <a:t>	&lt;</a:t>
            </a:r>
            <a:r>
              <a:rPr lang="en-US" sz="1800" dirty="0" err="1"/>
              <a:t>cfargument</a:t>
            </a:r>
            <a:r>
              <a:rPr lang="en-US" sz="1800" dirty="0"/>
              <a:t> name="</a:t>
            </a:r>
            <a:r>
              <a:rPr lang="en-US" sz="1800" dirty="0" err="1"/>
              <a:t>secretKey</a:t>
            </a:r>
            <a:r>
              <a:rPr lang="en-US" sz="1800" dirty="0"/>
              <a:t>" required="true"/&gt;</a:t>
            </a:r>
          </a:p>
          <a:p>
            <a:endParaRPr lang="en-US" sz="1800" dirty="0"/>
          </a:p>
          <a:p>
            <a:r>
              <a:rPr lang="en-US" sz="1800" dirty="0"/>
              <a:t>	&lt;!--- replace "\n" with "</a:t>
            </a:r>
            <a:r>
              <a:rPr lang="en-US" sz="1800" dirty="0" err="1"/>
              <a:t>chr</a:t>
            </a:r>
            <a:r>
              <a:rPr lang="en-US" sz="1800" dirty="0"/>
              <a:t>(10) to get a correct digest ---&gt;</a:t>
            </a:r>
          </a:p>
          <a:p>
            <a:r>
              <a:rPr lang="en-US" sz="1800" dirty="0"/>
              <a:t>	&lt;</a:t>
            </a:r>
            <a:r>
              <a:rPr lang="en-US" sz="1800" dirty="0" err="1"/>
              <a:t>cfset</a:t>
            </a:r>
            <a:r>
              <a:rPr lang="en-US" sz="1800" dirty="0"/>
              <a:t> </a:t>
            </a:r>
            <a:r>
              <a:rPr lang="en-US" sz="1800" dirty="0" err="1"/>
              <a:t>var</a:t>
            </a:r>
            <a:r>
              <a:rPr lang="en-US" sz="1800" dirty="0"/>
              <a:t> </a:t>
            </a:r>
            <a:r>
              <a:rPr lang="en-US" sz="1800" dirty="0" err="1"/>
              <a:t>fixedData</a:t>
            </a:r>
            <a:r>
              <a:rPr lang="en-US" sz="1800" dirty="0"/>
              <a:t> = replace(</a:t>
            </a:r>
            <a:r>
              <a:rPr lang="en-US" sz="1800" dirty="0" err="1"/>
              <a:t>arguments.cs</a:t>
            </a:r>
            <a:r>
              <a:rPr lang="en-US" sz="1800" dirty="0"/>
              <a:t>,"\n", </a:t>
            </a:r>
            <a:r>
              <a:rPr lang="en-US" sz="1800" dirty="0" err="1"/>
              <a:t>chr</a:t>
            </a:r>
            <a:r>
              <a:rPr lang="en-US" sz="1800" dirty="0"/>
              <a:t>(10), "all")/&gt;</a:t>
            </a:r>
          </a:p>
          <a:p>
            <a:endParaRPr lang="en-US" sz="1800" dirty="0"/>
          </a:p>
          <a:p>
            <a:r>
              <a:rPr lang="en-US" sz="1800" dirty="0"/>
              <a:t>	&lt;!--- calculate the hash of the information ---&gt;</a:t>
            </a:r>
          </a:p>
          <a:p>
            <a:r>
              <a:rPr lang="en-US" sz="1800" dirty="0"/>
              <a:t>	&lt;</a:t>
            </a:r>
            <a:r>
              <a:rPr lang="en-US" sz="1800" dirty="0" err="1"/>
              <a:t>cfset</a:t>
            </a:r>
            <a:r>
              <a:rPr lang="en-US" sz="1800" dirty="0"/>
              <a:t> </a:t>
            </a:r>
            <a:r>
              <a:rPr lang="en-US" sz="1800" dirty="0" err="1"/>
              <a:t>var</a:t>
            </a:r>
            <a:r>
              <a:rPr lang="en-US" sz="1800" dirty="0"/>
              <a:t> digest = HMAC_SHA1(</a:t>
            </a:r>
            <a:r>
              <a:rPr lang="en-US" sz="1800" dirty="0" err="1"/>
              <a:t>arguments.secretKey,fixedData</a:t>
            </a:r>
            <a:r>
              <a:rPr lang="en-US" sz="1800" dirty="0"/>
              <a:t>)/&gt;</a:t>
            </a:r>
          </a:p>
          <a:p>
            <a:endParaRPr lang="en-US" sz="1800" dirty="0"/>
          </a:p>
          <a:p>
            <a:r>
              <a:rPr lang="en-US" sz="1800" dirty="0"/>
              <a:t>	&lt;!--- fix the returned data to be a proper signature ---&gt;</a:t>
            </a:r>
          </a:p>
          <a:p>
            <a:r>
              <a:rPr lang="en-US" sz="1800" dirty="0"/>
              <a:t>	&lt;</a:t>
            </a:r>
            <a:r>
              <a:rPr lang="en-US" sz="1800" dirty="0" err="1"/>
              <a:t>cfset</a:t>
            </a:r>
            <a:r>
              <a:rPr lang="en-US" sz="1800" dirty="0"/>
              <a:t> </a:t>
            </a:r>
            <a:r>
              <a:rPr lang="en-US" sz="1800" dirty="0" err="1"/>
              <a:t>var</a:t>
            </a:r>
            <a:r>
              <a:rPr lang="en-US" sz="1800" dirty="0"/>
              <a:t> signature = ToBase64(digest)/&gt;</a:t>
            </a:r>
          </a:p>
          <a:p>
            <a:r>
              <a:rPr lang="en-US" sz="1800" dirty="0"/>
              <a:t>	&lt;</a:t>
            </a:r>
            <a:r>
              <a:rPr lang="en-US" sz="1800" dirty="0" err="1"/>
              <a:t>cfreturn</a:t>
            </a:r>
            <a:r>
              <a:rPr lang="en-US" sz="1800" dirty="0"/>
              <a:t> signature/&gt;</a:t>
            </a:r>
          </a:p>
          <a:p>
            <a:r>
              <a:rPr lang="en-US" sz="1800" dirty="0"/>
              <a:t>&lt;/</a:t>
            </a:r>
            <a:r>
              <a:rPr lang="en-US" sz="1800" dirty="0" err="1"/>
              <a:t>cffunction</a:t>
            </a:r>
            <a:r>
              <a:rPr lang="en-US" sz="1800" dirty="0"/>
              <a:t>&gt;</a:t>
            </a:r>
          </a:p>
          <a:p>
            <a:endParaRPr lang="en-US" sz="1800" dirty="0"/>
          </a:p>
        </p:txBody>
      </p:sp>
    </p:spTree>
    <p:extLst>
      <p:ext uri="{BB962C8B-B14F-4D97-AF65-F5344CB8AC3E}">
        <p14:creationId xmlns:p14="http://schemas.microsoft.com/office/powerpoint/2010/main" val="137439450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upload with </a:t>
            </a:r>
            <a:r>
              <a:rPr lang="en-US" dirty="0" err="1"/>
              <a:t>cfhttp</a:t>
            </a:r>
            <a:endParaRPr lang="en-US" dirty="0"/>
          </a:p>
        </p:txBody>
      </p:sp>
      <p:sp>
        <p:nvSpPr>
          <p:cNvPr id="7" name="Rectangle 6"/>
          <p:cNvSpPr/>
          <p:nvPr/>
        </p:nvSpPr>
        <p:spPr>
          <a:xfrm>
            <a:off x="1" y="988979"/>
            <a:ext cx="9143999" cy="2308324"/>
          </a:xfrm>
          <a:prstGeom prst="rect">
            <a:avLst/>
          </a:prstGeom>
        </p:spPr>
        <p:txBody>
          <a:bodyPr wrap="square">
            <a:spAutoFit/>
          </a:bodyPr>
          <a:lstStyle/>
          <a:p>
            <a:r>
              <a:rPr lang="en-US" sz="1800" dirty="0"/>
              <a:t>&lt;</a:t>
            </a:r>
            <a:r>
              <a:rPr lang="en-US" sz="1800" dirty="0" err="1"/>
              <a:t>cfhttp</a:t>
            </a:r>
            <a:r>
              <a:rPr lang="en-US" sz="1800" dirty="0"/>
              <a:t> method="PUT" </a:t>
            </a:r>
            <a:r>
              <a:rPr lang="en-US" sz="1800" dirty="0" err="1"/>
              <a:t>url</a:t>
            </a:r>
            <a:r>
              <a:rPr lang="en-US" sz="1800" dirty="0"/>
              <a:t>="#</a:t>
            </a:r>
            <a:r>
              <a:rPr lang="en-US" sz="1800" dirty="0" err="1"/>
              <a:t>urlstring</a:t>
            </a:r>
            <a:r>
              <a:rPr lang="en-US" sz="1800" dirty="0"/>
              <a:t>#" timeout="#</a:t>
            </a:r>
            <a:r>
              <a:rPr lang="en-US" sz="1800" dirty="0" err="1"/>
              <a:t>arguments.HTTPtimeout</a:t>
            </a:r>
            <a:r>
              <a:rPr lang="en-US" sz="1800" dirty="0"/>
              <a:t>#" result="response"&gt;</a:t>
            </a:r>
          </a:p>
          <a:p>
            <a:r>
              <a:rPr lang="en-US" sz="1800" dirty="0"/>
              <a:t>		&lt;</a:t>
            </a:r>
            <a:r>
              <a:rPr lang="en-US" sz="1800" dirty="0" err="1"/>
              <a:t>cfhttpparam</a:t>
            </a:r>
            <a:r>
              <a:rPr lang="en-US" sz="1800" dirty="0"/>
              <a:t> type="header" name="</a:t>
            </a:r>
            <a:r>
              <a:rPr lang="en-US" sz="1800" dirty="0">
                <a:solidFill>
                  <a:srgbClr val="FF0000"/>
                </a:solidFill>
              </a:rPr>
              <a:t>Authorization</a:t>
            </a:r>
            <a:r>
              <a:rPr lang="en-US" sz="1800" dirty="0"/>
              <a:t>" value="</a:t>
            </a:r>
            <a:r>
              <a:rPr lang="en-US" sz="1800" dirty="0">
                <a:solidFill>
                  <a:srgbClr val="FF0000"/>
                </a:solidFill>
              </a:rPr>
              <a:t>AWS #</a:t>
            </a:r>
            <a:r>
              <a:rPr lang="en-US" sz="1800" dirty="0" err="1">
                <a:solidFill>
                  <a:srgbClr val="FF0000"/>
                </a:solidFill>
              </a:rPr>
              <a:t>arguments.accessKeyId</a:t>
            </a:r>
            <a:r>
              <a:rPr lang="en-US" sz="1800" dirty="0">
                <a:solidFill>
                  <a:srgbClr val="FF0000"/>
                </a:solidFill>
              </a:rPr>
              <a:t>#:#signature#"/&gt;</a:t>
            </a:r>
          </a:p>
          <a:p>
            <a:r>
              <a:rPr lang="en-US" sz="1800" dirty="0"/>
              <a:t>		&lt;</a:t>
            </a:r>
            <a:r>
              <a:rPr lang="en-US" sz="1800" dirty="0" err="1"/>
              <a:t>cfhttpparam</a:t>
            </a:r>
            <a:r>
              <a:rPr lang="en-US" sz="1800" dirty="0"/>
              <a:t> type="header" name=</a:t>
            </a:r>
            <a:r>
              <a:rPr lang="en-US" sz="1800" dirty="0">
                <a:solidFill>
                  <a:srgbClr val="FF0000"/>
                </a:solidFill>
              </a:rPr>
              <a:t>"x-</a:t>
            </a:r>
            <a:r>
              <a:rPr lang="en-US" sz="1800" dirty="0" err="1">
                <a:solidFill>
                  <a:srgbClr val="FF0000"/>
                </a:solidFill>
              </a:rPr>
              <a:t>amz</a:t>
            </a:r>
            <a:r>
              <a:rPr lang="en-US" sz="1800" dirty="0">
                <a:solidFill>
                  <a:srgbClr val="FF0000"/>
                </a:solidFill>
              </a:rPr>
              <a:t>-</a:t>
            </a:r>
            <a:r>
              <a:rPr lang="en-US" sz="1800" dirty="0" err="1">
                <a:solidFill>
                  <a:srgbClr val="FF0000"/>
                </a:solidFill>
              </a:rPr>
              <a:t>acl</a:t>
            </a:r>
            <a:r>
              <a:rPr lang="en-US" sz="1800" dirty="0"/>
              <a:t>" value="</a:t>
            </a:r>
            <a:r>
              <a:rPr lang="en-US" sz="1800" dirty="0">
                <a:solidFill>
                  <a:srgbClr val="FF0000"/>
                </a:solidFill>
              </a:rPr>
              <a:t>#arguments.acl#</a:t>
            </a:r>
            <a:r>
              <a:rPr lang="en-US" sz="1800" dirty="0"/>
              <a:t>"/&gt;</a:t>
            </a:r>
          </a:p>
          <a:p>
            <a:r>
              <a:rPr lang="en-US" sz="1800" dirty="0"/>
              <a:t>		</a:t>
            </a:r>
          </a:p>
          <a:p>
            <a:endParaRPr lang="en-US" sz="1800" dirty="0"/>
          </a:p>
        </p:txBody>
      </p:sp>
    </p:spTree>
    <p:extLst>
      <p:ext uri="{BB962C8B-B14F-4D97-AF65-F5344CB8AC3E}">
        <p14:creationId xmlns:p14="http://schemas.microsoft.com/office/powerpoint/2010/main" val="134594994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a:t>
            </a:r>
            <a:r>
              <a:rPr lang="en-US" dirty="0" err="1"/>
              <a:t>OpsWorks</a:t>
            </a:r>
            <a:endParaRPr lang="en-US" dirty="0"/>
          </a:p>
        </p:txBody>
      </p:sp>
      <p:pic>
        <p:nvPicPr>
          <p:cNvPr id="45058" name="Picture 2"/>
          <p:cNvPicPr>
            <a:picLocks noChangeAspect="1" noChangeArrowheads="1"/>
          </p:cNvPicPr>
          <p:nvPr/>
        </p:nvPicPr>
        <p:blipFill>
          <a:blip r:embed="rId3"/>
          <a:srcRect/>
          <a:stretch>
            <a:fillRect/>
          </a:stretch>
        </p:blipFill>
        <p:spPr bwMode="auto">
          <a:xfrm>
            <a:off x="1" y="1056973"/>
            <a:ext cx="9144000" cy="4687055"/>
          </a:xfrm>
          <a:prstGeom prst="rect">
            <a:avLst/>
          </a:prstGeom>
          <a:noFill/>
          <a:ln w="9525">
            <a:noFill/>
            <a:miter lim="800000"/>
            <a:headEnd/>
            <a:tailEnd/>
          </a:ln>
          <a:effectLst/>
        </p:spPr>
      </p:pic>
    </p:spTree>
    <p:extLst>
      <p:ext uri="{BB962C8B-B14F-4D97-AF65-F5344CB8AC3E}">
        <p14:creationId xmlns:p14="http://schemas.microsoft.com/office/powerpoint/2010/main" val="270921980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a:t>
            </a:r>
            <a:r>
              <a:rPr lang="en-US" dirty="0" err="1"/>
              <a:t>OpsWorks</a:t>
            </a:r>
            <a:endParaRPr lang="en-US" dirty="0"/>
          </a:p>
        </p:txBody>
      </p:sp>
      <p:pic>
        <p:nvPicPr>
          <p:cNvPr id="46082" name="Picture 2"/>
          <p:cNvPicPr>
            <a:picLocks noChangeAspect="1" noChangeArrowheads="1"/>
          </p:cNvPicPr>
          <p:nvPr/>
        </p:nvPicPr>
        <p:blipFill>
          <a:blip r:embed="rId3"/>
          <a:srcRect/>
          <a:stretch>
            <a:fillRect/>
          </a:stretch>
        </p:blipFill>
        <p:spPr bwMode="auto">
          <a:xfrm>
            <a:off x="0" y="1053548"/>
            <a:ext cx="9143999" cy="4653840"/>
          </a:xfrm>
          <a:prstGeom prst="rect">
            <a:avLst/>
          </a:prstGeom>
          <a:noFill/>
          <a:ln w="9525">
            <a:noFill/>
            <a:miter lim="800000"/>
            <a:headEnd/>
            <a:tailEnd/>
          </a:ln>
          <a:effectLst/>
        </p:spPr>
      </p:pic>
    </p:spTree>
    <p:extLst>
      <p:ext uri="{BB962C8B-B14F-4D97-AF65-F5344CB8AC3E}">
        <p14:creationId xmlns:p14="http://schemas.microsoft.com/office/powerpoint/2010/main" val="143206676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a:t>
            </a:r>
            <a:r>
              <a:rPr lang="en-US" dirty="0" err="1"/>
              <a:t>OpsWorks</a:t>
            </a:r>
            <a:endParaRPr lang="en-US" dirty="0"/>
          </a:p>
        </p:txBody>
      </p:sp>
      <p:pic>
        <p:nvPicPr>
          <p:cNvPr id="47106" name="Picture 2"/>
          <p:cNvPicPr>
            <a:picLocks noChangeAspect="1" noChangeArrowheads="1"/>
          </p:cNvPicPr>
          <p:nvPr/>
        </p:nvPicPr>
        <p:blipFill>
          <a:blip r:embed="rId3"/>
          <a:srcRect/>
          <a:stretch>
            <a:fillRect/>
          </a:stretch>
        </p:blipFill>
        <p:spPr bwMode="auto">
          <a:xfrm>
            <a:off x="-2743" y="1236346"/>
            <a:ext cx="9146743" cy="4635653"/>
          </a:xfrm>
          <a:prstGeom prst="rect">
            <a:avLst/>
          </a:prstGeom>
          <a:noFill/>
          <a:ln w="9525">
            <a:noFill/>
            <a:miter lim="800000"/>
            <a:headEnd/>
            <a:tailEnd/>
          </a:ln>
          <a:effectLst/>
        </p:spPr>
      </p:pic>
    </p:spTree>
    <p:extLst>
      <p:ext uri="{BB962C8B-B14F-4D97-AF65-F5344CB8AC3E}">
        <p14:creationId xmlns:p14="http://schemas.microsoft.com/office/powerpoint/2010/main" val="17539774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a:t>
            </a:r>
            <a:r>
              <a:rPr lang="en-US" dirty="0" err="1"/>
              <a:t>OpsWorks</a:t>
            </a:r>
            <a:endParaRPr lang="en-US" dirty="0"/>
          </a:p>
        </p:txBody>
      </p:sp>
      <p:pic>
        <p:nvPicPr>
          <p:cNvPr id="48130" name="Picture 2"/>
          <p:cNvPicPr>
            <a:picLocks noChangeAspect="1" noChangeArrowheads="1"/>
          </p:cNvPicPr>
          <p:nvPr/>
        </p:nvPicPr>
        <p:blipFill>
          <a:blip r:embed="rId3"/>
          <a:srcRect/>
          <a:stretch>
            <a:fillRect/>
          </a:stretch>
        </p:blipFill>
        <p:spPr bwMode="auto">
          <a:xfrm>
            <a:off x="0" y="1117924"/>
            <a:ext cx="9143999" cy="4687295"/>
          </a:xfrm>
          <a:prstGeom prst="rect">
            <a:avLst/>
          </a:prstGeom>
          <a:noFill/>
          <a:ln w="9525">
            <a:noFill/>
            <a:miter lim="800000"/>
            <a:headEnd/>
            <a:tailEnd/>
          </a:ln>
          <a:effectLst/>
        </p:spPr>
      </p:pic>
    </p:spTree>
    <p:extLst>
      <p:ext uri="{BB962C8B-B14F-4D97-AF65-F5344CB8AC3E}">
        <p14:creationId xmlns:p14="http://schemas.microsoft.com/office/powerpoint/2010/main" val="213409035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Console – EC2</a:t>
            </a:r>
          </a:p>
        </p:txBody>
      </p:sp>
      <p:pic>
        <p:nvPicPr>
          <p:cNvPr id="38914" name="Picture 2"/>
          <p:cNvPicPr>
            <a:picLocks noChangeAspect="1" noChangeArrowheads="1"/>
          </p:cNvPicPr>
          <p:nvPr/>
        </p:nvPicPr>
        <p:blipFill>
          <a:blip r:embed="rId3"/>
          <a:srcRect/>
          <a:stretch>
            <a:fillRect/>
          </a:stretch>
        </p:blipFill>
        <p:spPr bwMode="auto">
          <a:xfrm>
            <a:off x="1" y="1031262"/>
            <a:ext cx="9143999" cy="4643344"/>
          </a:xfrm>
          <a:prstGeom prst="rect">
            <a:avLst/>
          </a:prstGeom>
          <a:noFill/>
          <a:ln w="9525">
            <a:noFill/>
            <a:miter lim="800000"/>
            <a:headEnd/>
            <a:tailEnd/>
          </a:ln>
          <a:effectLst/>
        </p:spPr>
      </p:pic>
    </p:spTree>
    <p:extLst>
      <p:ext uri="{BB962C8B-B14F-4D97-AF65-F5344CB8AC3E}">
        <p14:creationId xmlns:p14="http://schemas.microsoft.com/office/powerpoint/2010/main" val="167112213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err="1"/>
              <a:t>OpsWorks</a:t>
            </a:r>
            <a:r>
              <a:rPr lang="en-US" dirty="0"/>
              <a:t> – EC2</a:t>
            </a:r>
          </a:p>
        </p:txBody>
      </p:sp>
      <p:pic>
        <p:nvPicPr>
          <p:cNvPr id="39938" name="Picture 2"/>
          <p:cNvPicPr>
            <a:picLocks noChangeAspect="1" noChangeArrowheads="1"/>
          </p:cNvPicPr>
          <p:nvPr/>
        </p:nvPicPr>
        <p:blipFill>
          <a:blip r:embed="rId3"/>
          <a:srcRect/>
          <a:stretch>
            <a:fillRect/>
          </a:stretch>
        </p:blipFill>
        <p:spPr bwMode="auto">
          <a:xfrm>
            <a:off x="0" y="1060703"/>
            <a:ext cx="9143999" cy="4707312"/>
          </a:xfrm>
          <a:prstGeom prst="rect">
            <a:avLst/>
          </a:prstGeom>
          <a:noFill/>
          <a:ln w="9525">
            <a:noFill/>
            <a:miter lim="800000"/>
            <a:headEnd/>
            <a:tailEnd/>
          </a:ln>
          <a:effectLst/>
        </p:spPr>
      </p:pic>
    </p:spTree>
    <p:extLst>
      <p:ext uri="{BB962C8B-B14F-4D97-AF65-F5344CB8AC3E}">
        <p14:creationId xmlns:p14="http://schemas.microsoft.com/office/powerpoint/2010/main" val="96208890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r>
              <a:rPr lang="en-US" sz="3200" dirty="0">
                <a:solidFill>
                  <a:schemeClr val="tx1">
                    <a:lumMod val="95000"/>
                    <a:lumOff val="5000"/>
                  </a:schemeClr>
                </a:solidFill>
              </a:rPr>
              <a:t>This is not a “best practices” discussion but </a:t>
            </a:r>
          </a:p>
          <a:p>
            <a:pPr>
              <a:buNone/>
            </a:pPr>
            <a:r>
              <a:rPr lang="en-US" sz="3200" dirty="0">
                <a:solidFill>
                  <a:schemeClr val="tx1">
                    <a:lumMod val="95000"/>
                    <a:lumOff val="5000"/>
                  </a:schemeClr>
                </a:solidFill>
              </a:rPr>
              <a:t>an overview of how we accomplished the migration of our ColdFusion driven Supply Center application to AWS at </a:t>
            </a:r>
            <a:r>
              <a:rPr lang="en-US" sz="3200" dirty="0" err="1">
                <a:solidFill>
                  <a:schemeClr val="tx1">
                    <a:lumMod val="95000"/>
                    <a:lumOff val="5000"/>
                  </a:schemeClr>
                </a:solidFill>
              </a:rPr>
              <a:t>ThermoFisher</a:t>
            </a:r>
            <a:r>
              <a:rPr lang="en-US" sz="3200" dirty="0">
                <a:solidFill>
                  <a:schemeClr val="tx1">
                    <a:lumMod val="95000"/>
                    <a:lumOff val="5000"/>
                  </a:schemeClr>
                </a:solidFill>
              </a:rPr>
              <a:t> Scientific and some of the lessons we learned along the way.</a:t>
            </a:r>
          </a:p>
        </p:txBody>
      </p:sp>
      <p:sp>
        <p:nvSpPr>
          <p:cNvPr id="3" name="Title 2"/>
          <p:cNvSpPr>
            <a:spLocks noGrp="1"/>
          </p:cNvSpPr>
          <p:nvPr>
            <p:ph type="title"/>
          </p:nvPr>
        </p:nvSpPr>
        <p:spPr>
          <a:solidFill>
            <a:srgbClr val="FF0000"/>
          </a:solidFill>
        </p:spPr>
        <p:txBody>
          <a:bodyPr/>
          <a:lstStyle/>
          <a:p>
            <a:r>
              <a:rPr lang="en-US" dirty="0"/>
              <a:t>What This Is – What It Is Not</a:t>
            </a:r>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Chef</a:t>
            </a:r>
          </a:p>
        </p:txBody>
      </p:sp>
      <p:sp>
        <p:nvSpPr>
          <p:cNvPr id="105475" name="AutoShape 3" descr="https://www.chef.io/wp-content/uploads/2017/02/sub-hero-logo-01.svg"/>
          <p:cNvSpPr>
            <a:spLocks noChangeAspect="1" noChangeArrowheads="1"/>
          </p:cNvSpPr>
          <p:nvPr/>
        </p:nvSpPr>
        <p:spPr bwMode="auto">
          <a:xfrm>
            <a:off x="155575" y="-808038"/>
            <a:ext cx="1685925"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77" name="AutoShape 5" descr="https://www.chef.io/wp-content/uploads/2017/02/sub-hero-logo-01.svg"/>
          <p:cNvSpPr>
            <a:spLocks noChangeAspect="1" noChangeArrowheads="1"/>
          </p:cNvSpPr>
          <p:nvPr/>
        </p:nvSpPr>
        <p:spPr bwMode="auto">
          <a:xfrm>
            <a:off x="155575" y="-808038"/>
            <a:ext cx="1685925"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5479" name="AutoShape 7" descr="https://www.chef.io/wp-content/uploads/2017/02/sub-hero-logo-01.svg"/>
          <p:cNvSpPr>
            <a:spLocks noChangeAspect="1" noChangeArrowheads="1"/>
          </p:cNvSpPr>
          <p:nvPr/>
        </p:nvSpPr>
        <p:spPr bwMode="auto">
          <a:xfrm>
            <a:off x="155575" y="-808038"/>
            <a:ext cx="1685925" cy="16859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0" y="533400"/>
            <a:ext cx="9144000" cy="5262979"/>
          </a:xfrm>
          <a:prstGeom prst="rect">
            <a:avLst/>
          </a:prstGeom>
        </p:spPr>
        <p:txBody>
          <a:bodyPr wrap="square">
            <a:spAutoFit/>
          </a:bodyPr>
          <a:lstStyle/>
          <a:p>
            <a:pPr marL="0" indent="0">
              <a:buNone/>
            </a:pPr>
            <a:r>
              <a:rPr lang="en-US" sz="2800" dirty="0"/>
              <a:t>Chef</a:t>
            </a:r>
          </a:p>
          <a:p>
            <a:pPr marL="0" indent="0">
              <a:buNone/>
            </a:pPr>
            <a:endParaRPr lang="en-US" dirty="0"/>
          </a:p>
          <a:p>
            <a:pPr>
              <a:buFont typeface="Arial" pitchFamily="34" charset="0"/>
              <a:buChar char="•"/>
            </a:pPr>
            <a:r>
              <a:rPr lang="en-US" dirty="0"/>
              <a:t>Open source system integration framework – benefits of configuration management to infrastructure</a:t>
            </a:r>
          </a:p>
          <a:p>
            <a:pPr>
              <a:buFont typeface="Arial" pitchFamily="34" charset="0"/>
              <a:buChar char="•"/>
            </a:pPr>
            <a:endParaRPr lang="en-US" dirty="0"/>
          </a:p>
          <a:p>
            <a:pPr>
              <a:buFont typeface="Arial" pitchFamily="34" charset="0"/>
              <a:buChar char="•"/>
            </a:pPr>
            <a:r>
              <a:rPr lang="en-US" dirty="0"/>
              <a:t>Integrated with </a:t>
            </a:r>
            <a:r>
              <a:rPr lang="en-US" b="1" dirty="0"/>
              <a:t>AWS </a:t>
            </a:r>
            <a:r>
              <a:rPr lang="en-US" b="1" dirty="0" err="1"/>
              <a:t>OpsWorks</a:t>
            </a:r>
            <a:r>
              <a:rPr lang="en-US" dirty="0"/>
              <a:t> for handling instance configuration updates</a:t>
            </a:r>
          </a:p>
          <a:p>
            <a:pPr>
              <a:buFont typeface="Arial" pitchFamily="34" charset="0"/>
              <a:buChar char="•"/>
            </a:pPr>
            <a:endParaRPr lang="en-US" sz="2200" dirty="0"/>
          </a:p>
          <a:p>
            <a:pPr>
              <a:buFont typeface="Arial" pitchFamily="34" charset="0"/>
              <a:buChar char="•"/>
            </a:pPr>
            <a:r>
              <a:rPr lang="en-US" sz="2200" dirty="0"/>
              <a:t>Performs custom tasks for each app, such as:</a:t>
            </a:r>
          </a:p>
          <a:p>
            <a:pPr marL="800100" lvl="1" indent="-342900">
              <a:buFont typeface="Wingdings" panose="05000000000000000000" pitchFamily="2" charset="2"/>
              <a:buChar char="Ø"/>
            </a:pPr>
            <a:r>
              <a:rPr lang="en-US" dirty="0"/>
              <a:t>Installing software and packages (e.g. ColdFusion, IIS)</a:t>
            </a:r>
          </a:p>
          <a:p>
            <a:pPr marL="800100" lvl="1" indent="-342900">
              <a:buFont typeface="Wingdings" panose="05000000000000000000" pitchFamily="2" charset="2"/>
              <a:buChar char="Ø"/>
            </a:pPr>
            <a:r>
              <a:rPr lang="en-US" dirty="0"/>
              <a:t>Pulls resources from secure AWS storage (S3) for </a:t>
            </a:r>
          </a:p>
          <a:p>
            <a:pPr lvl="1"/>
            <a:r>
              <a:rPr lang="en-US" dirty="0"/>
              <a:t>    deployment</a:t>
            </a:r>
          </a:p>
          <a:p>
            <a:pPr lvl="1"/>
            <a:endParaRPr lang="en-US" dirty="0"/>
          </a:p>
          <a:p>
            <a:pPr marL="0" indent="0">
              <a:buNone/>
            </a:pPr>
            <a:endParaRPr lang="en-US" dirty="0"/>
          </a:p>
        </p:txBody>
      </p:sp>
      <p:pic>
        <p:nvPicPr>
          <p:cNvPr id="11" name="Picture 10" descr="chef-software-squarelogo-141166355863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33400"/>
            <a:ext cx="508253" cy="508253"/>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Chef </a:t>
            </a:r>
            <a:r>
              <a:rPr lang="en-US" dirty="0" err="1"/>
              <a:t>Config</a:t>
            </a:r>
            <a:r>
              <a:rPr lang="en-US" dirty="0"/>
              <a:t> – </a:t>
            </a:r>
            <a:r>
              <a:rPr lang="en-US" dirty="0" err="1"/>
              <a:t>envname-scms.yaml</a:t>
            </a:r>
            <a:r>
              <a:rPr lang="en-US" dirty="0"/>
              <a:t> </a:t>
            </a:r>
          </a:p>
        </p:txBody>
      </p:sp>
      <p:sp>
        <p:nvSpPr>
          <p:cNvPr id="3" name="Rectangle 2"/>
          <p:cNvSpPr/>
          <p:nvPr/>
        </p:nvSpPr>
        <p:spPr>
          <a:xfrm>
            <a:off x="0" y="533400"/>
            <a:ext cx="9143999" cy="5755422"/>
          </a:xfrm>
          <a:prstGeom prst="rect">
            <a:avLst/>
          </a:prstGeom>
        </p:spPr>
        <p:txBody>
          <a:bodyPr wrap="square">
            <a:spAutoFit/>
          </a:bodyPr>
          <a:lstStyle/>
          <a:p>
            <a:r>
              <a:rPr lang="en-US" sz="1600" dirty="0"/>
              <a:t>s3:</a:t>
            </a:r>
          </a:p>
          <a:p>
            <a:r>
              <a:rPr lang="en-US" sz="1600" dirty="0"/>
              <a:t>  resource-bucket: </a:t>
            </a:r>
            <a:r>
              <a:rPr lang="en-US" sz="1600" dirty="0" err="1"/>
              <a:t>scms</a:t>
            </a:r>
            <a:r>
              <a:rPr lang="en-US" sz="1600" dirty="0"/>
              <a:t>-bucket-name</a:t>
            </a:r>
          </a:p>
          <a:p>
            <a:r>
              <a:rPr lang="en-US" sz="1600" dirty="0"/>
              <a:t>layers:</a:t>
            </a:r>
          </a:p>
          <a:p>
            <a:r>
              <a:rPr lang="en-US" sz="1600" dirty="0"/>
              <a:t>  # </a:t>
            </a:r>
            <a:r>
              <a:rPr lang="en-US" sz="1600" dirty="0">
                <a:solidFill>
                  <a:srgbClr val="FF0000"/>
                </a:solidFill>
              </a:rPr>
              <a:t>commerce</a:t>
            </a:r>
          </a:p>
          <a:p>
            <a:r>
              <a:rPr lang="en-US" sz="1600" dirty="0"/>
              <a:t>  - instance: </a:t>
            </a:r>
          </a:p>
          <a:p>
            <a:r>
              <a:rPr lang="en-US" sz="1600" dirty="0"/>
              <a:t>      </a:t>
            </a:r>
            <a:r>
              <a:rPr lang="en-US" sz="1600" dirty="0">
                <a:solidFill>
                  <a:srgbClr val="FF0000"/>
                </a:solidFill>
              </a:rPr>
              <a:t>type: m3.large</a:t>
            </a:r>
          </a:p>
          <a:p>
            <a:r>
              <a:rPr lang="en-US" sz="1600" dirty="0"/>
              <a:t>      </a:t>
            </a:r>
            <a:r>
              <a:rPr lang="en-US" sz="1600" dirty="0">
                <a:solidFill>
                  <a:srgbClr val="FF0000"/>
                </a:solidFill>
              </a:rPr>
              <a:t>count-247: 2 (tells </a:t>
            </a:r>
            <a:r>
              <a:rPr lang="en-US" sz="1600" dirty="0" err="1">
                <a:solidFill>
                  <a:srgbClr val="FF0000"/>
                </a:solidFill>
              </a:rPr>
              <a:t>OpsWorks</a:t>
            </a:r>
            <a:r>
              <a:rPr lang="en-US" sz="1600" dirty="0">
                <a:solidFill>
                  <a:srgbClr val="FF0000"/>
                </a:solidFill>
              </a:rPr>
              <a:t> how many servers to build)</a:t>
            </a:r>
          </a:p>
          <a:p>
            <a:r>
              <a:rPr lang="en-US" sz="1600" dirty="0"/>
              <a:t>      scaling-load:</a:t>
            </a:r>
          </a:p>
          <a:p>
            <a:r>
              <a:rPr lang="en-US" sz="1600" dirty="0"/>
              <a:t>        count: 0</a:t>
            </a:r>
          </a:p>
          <a:p>
            <a:r>
              <a:rPr lang="en-US" sz="1600" dirty="0"/>
              <a:t>      scaling-time:</a:t>
            </a:r>
          </a:p>
          <a:p>
            <a:r>
              <a:rPr lang="en-US" sz="1600" dirty="0"/>
              <a:t>        count-weekday: 0</a:t>
            </a:r>
          </a:p>
          <a:p>
            <a:r>
              <a:rPr lang="en-US" sz="1600" dirty="0"/>
              <a:t>        count-weekend: 0</a:t>
            </a:r>
          </a:p>
          <a:p>
            <a:r>
              <a:rPr lang="en-US" sz="1600" dirty="0"/>
              <a:t>        count-custom: 0</a:t>
            </a:r>
          </a:p>
          <a:p>
            <a:r>
              <a:rPr lang="en-US" sz="1600" dirty="0"/>
              <a:t>  # </a:t>
            </a:r>
            <a:r>
              <a:rPr lang="en-US" sz="1600" dirty="0">
                <a:solidFill>
                  <a:srgbClr val="FF0000"/>
                </a:solidFill>
              </a:rPr>
              <a:t>admin</a:t>
            </a:r>
          </a:p>
          <a:p>
            <a:r>
              <a:rPr lang="en-US" sz="1600" dirty="0"/>
              <a:t>  - instance:</a:t>
            </a:r>
          </a:p>
          <a:p>
            <a:r>
              <a:rPr lang="en-US" sz="1600" dirty="0"/>
              <a:t>      </a:t>
            </a:r>
            <a:r>
              <a:rPr lang="en-US" sz="1600" dirty="0">
                <a:solidFill>
                  <a:srgbClr val="FF0000"/>
                </a:solidFill>
              </a:rPr>
              <a:t>type: m3.large</a:t>
            </a:r>
          </a:p>
          <a:p>
            <a:r>
              <a:rPr lang="en-US" sz="1600" dirty="0">
                <a:solidFill>
                  <a:srgbClr val="FF0000"/>
                </a:solidFill>
              </a:rPr>
              <a:t>      count-247: 1</a:t>
            </a:r>
          </a:p>
          <a:p>
            <a:r>
              <a:rPr lang="en-US" sz="1600" dirty="0"/>
              <a:t>      scaling-load:</a:t>
            </a:r>
          </a:p>
          <a:p>
            <a:r>
              <a:rPr lang="en-US" sz="1600" dirty="0"/>
              <a:t>        count: 0</a:t>
            </a:r>
          </a:p>
          <a:p>
            <a:r>
              <a:rPr lang="en-US" sz="1600" dirty="0"/>
              <a:t>      scaling-time:</a:t>
            </a:r>
          </a:p>
          <a:p>
            <a:r>
              <a:rPr lang="en-US" sz="1600" dirty="0"/>
              <a:t>        count-weekday: 0</a:t>
            </a:r>
          </a:p>
          <a:p>
            <a:r>
              <a:rPr lang="en-US" sz="1600" dirty="0"/>
              <a:t>        count-weekend: 0</a:t>
            </a:r>
          </a:p>
          <a:p>
            <a:r>
              <a:rPr lang="en-US" sz="1600" dirty="0"/>
              <a:t>        count-custom: 0</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Chef </a:t>
            </a:r>
            <a:r>
              <a:rPr lang="en-US" dirty="0" err="1"/>
              <a:t>Config</a:t>
            </a:r>
            <a:r>
              <a:rPr lang="en-US" dirty="0"/>
              <a:t> – dev-</a:t>
            </a:r>
            <a:r>
              <a:rPr lang="en-US" dirty="0" err="1"/>
              <a:t>scms.yaml</a:t>
            </a:r>
            <a:r>
              <a:rPr lang="en-US" dirty="0"/>
              <a:t> </a:t>
            </a:r>
          </a:p>
        </p:txBody>
      </p:sp>
      <p:sp>
        <p:nvSpPr>
          <p:cNvPr id="4" name="Rectangle 3"/>
          <p:cNvSpPr/>
          <p:nvPr/>
        </p:nvSpPr>
        <p:spPr>
          <a:xfrm>
            <a:off x="1" y="785191"/>
            <a:ext cx="9144000" cy="5509200"/>
          </a:xfrm>
          <a:prstGeom prst="rect">
            <a:avLst/>
          </a:prstGeom>
        </p:spPr>
        <p:txBody>
          <a:bodyPr wrap="square">
            <a:spAutoFit/>
          </a:bodyPr>
          <a:lstStyle/>
          <a:p>
            <a:r>
              <a:rPr lang="en-US" sz="1600" dirty="0" err="1"/>
              <a:t>tf_gis</a:t>
            </a:r>
            <a:r>
              <a:rPr lang="en-US" sz="1600" dirty="0"/>
              <a:t>:</a:t>
            </a:r>
          </a:p>
          <a:p>
            <a:r>
              <a:rPr lang="en-US" sz="1600" dirty="0"/>
              <a:t>  </a:t>
            </a:r>
            <a:r>
              <a:rPr lang="en-US" sz="1600" dirty="0" err="1"/>
              <a:t>ansible_register_enabled</a:t>
            </a:r>
            <a:r>
              <a:rPr lang="en-US" sz="1600" dirty="0"/>
              <a:t>: true</a:t>
            </a:r>
          </a:p>
          <a:p>
            <a:endParaRPr lang="en-US" sz="1600" dirty="0"/>
          </a:p>
          <a:p>
            <a:r>
              <a:rPr lang="en-US" sz="1600" dirty="0" err="1"/>
              <a:t>tf_scms</a:t>
            </a:r>
            <a:r>
              <a:rPr lang="en-US" sz="1600" dirty="0"/>
              <a:t>:</a:t>
            </a:r>
          </a:p>
          <a:p>
            <a:r>
              <a:rPr lang="en-US" sz="1600" dirty="0"/>
              <a:t>  </a:t>
            </a:r>
            <a:r>
              <a:rPr lang="en-US" sz="1600" dirty="0" err="1"/>
              <a:t>max_jvm</a:t>
            </a:r>
            <a:r>
              <a:rPr lang="en-US" sz="1600" dirty="0"/>
              <a:t>: Xmx512m</a:t>
            </a:r>
          </a:p>
          <a:p>
            <a:r>
              <a:rPr lang="en-US" sz="1600" dirty="0"/>
              <a:t>  </a:t>
            </a:r>
            <a:r>
              <a:rPr lang="en-US" sz="1600" dirty="0" err="1"/>
              <a:t>min_jvm</a:t>
            </a:r>
            <a:r>
              <a:rPr lang="en-US" sz="1600" dirty="0"/>
              <a:t>: Xms512m</a:t>
            </a:r>
          </a:p>
          <a:p>
            <a:r>
              <a:rPr lang="en-US" sz="1600" dirty="0"/>
              <a:t>  </a:t>
            </a:r>
            <a:r>
              <a:rPr lang="en-US" sz="1600" dirty="0" err="1"/>
              <a:t>server_environment</a:t>
            </a:r>
            <a:r>
              <a:rPr lang="en-US" sz="1600" dirty="0"/>
              <a:t>: 'dev'</a:t>
            </a:r>
          </a:p>
          <a:p>
            <a:r>
              <a:rPr lang="en-US" sz="1600" dirty="0"/>
              <a:t>  </a:t>
            </a:r>
            <a:r>
              <a:rPr lang="en-US" sz="1600" dirty="0" err="1"/>
              <a:t>server_hostname</a:t>
            </a:r>
            <a:r>
              <a:rPr lang="en-US" sz="1600" dirty="0"/>
              <a:t>: 'commerce.dev.thermofisher.com'</a:t>
            </a:r>
          </a:p>
          <a:p>
            <a:r>
              <a:rPr lang="en-US" sz="1600" dirty="0"/>
              <a:t>  </a:t>
            </a:r>
          </a:p>
          <a:p>
            <a:r>
              <a:rPr lang="en-US" sz="1600" dirty="0" err="1"/>
              <a:t>ecom</a:t>
            </a:r>
            <a:r>
              <a:rPr lang="en-US" sz="1600" dirty="0"/>
              <a:t>:</a:t>
            </a:r>
          </a:p>
          <a:p>
            <a:r>
              <a:rPr lang="en-US" sz="1600" dirty="0"/>
              <a:t>    </a:t>
            </a:r>
            <a:r>
              <a:rPr lang="en-US" sz="1600" dirty="0" err="1"/>
              <a:t>primary_db</a:t>
            </a:r>
            <a:r>
              <a:rPr lang="en-US" sz="1600" dirty="0"/>
              <a:t>: zue1-XXXXXXXXXX.thermofisher.biz</a:t>
            </a:r>
          </a:p>
          <a:p>
            <a:r>
              <a:rPr lang="en-US" sz="1600" dirty="0"/>
              <a:t>    </a:t>
            </a:r>
            <a:r>
              <a:rPr lang="en-US" sz="1600" dirty="0" err="1"/>
              <a:t>secondary_db</a:t>
            </a:r>
            <a:r>
              <a:rPr lang="en-US" sz="1600" dirty="0"/>
              <a:t>: zue1-XXXXXXXXXX.thermofisher.biz</a:t>
            </a:r>
          </a:p>
          <a:p>
            <a:r>
              <a:rPr lang="en-US" sz="1600" dirty="0"/>
              <a:t>    service: ECOMCD</a:t>
            </a:r>
          </a:p>
          <a:p>
            <a:r>
              <a:rPr lang="en-US" sz="1600" dirty="0"/>
              <a:t>    </a:t>
            </a:r>
            <a:r>
              <a:rPr lang="en-US" sz="1600" dirty="0" err="1"/>
              <a:t>user_name</a:t>
            </a:r>
            <a:r>
              <a:rPr lang="en-US" sz="1600" dirty="0"/>
              <a:t>: </a:t>
            </a:r>
            <a:r>
              <a:rPr lang="en-US" sz="1600" dirty="0" err="1"/>
              <a:t>scms_user</a:t>
            </a:r>
            <a:endParaRPr lang="en-US" sz="1600" dirty="0"/>
          </a:p>
          <a:p>
            <a:r>
              <a:rPr lang="en-US" sz="1600" dirty="0"/>
              <a:t>    </a:t>
            </a:r>
            <a:r>
              <a:rPr lang="en-US" sz="1600" dirty="0" err="1"/>
              <a:t>user_password</a:t>
            </a:r>
            <a:r>
              <a:rPr lang="en-US" sz="1600" dirty="0"/>
              <a:t>: wVPZ6btFkO1F3LDWE6kFjk2Xk=</a:t>
            </a:r>
          </a:p>
          <a:p>
            <a:r>
              <a:rPr lang="en-US" sz="1600" dirty="0"/>
              <a:t>  </a:t>
            </a:r>
          </a:p>
          <a:p>
            <a:r>
              <a:rPr lang="en-US" sz="1600" dirty="0"/>
              <a:t>e1_oracle:</a:t>
            </a:r>
          </a:p>
          <a:p>
            <a:r>
              <a:rPr lang="en-US" sz="1600" dirty="0"/>
              <a:t>    </a:t>
            </a:r>
            <a:r>
              <a:rPr lang="en-US" sz="1600" dirty="0" err="1"/>
              <a:t>primary_db</a:t>
            </a:r>
            <a:r>
              <a:rPr lang="en-US" sz="1600" dirty="0"/>
              <a:t>: x04e1s-XXXXXXXX.thermo.com</a:t>
            </a:r>
          </a:p>
          <a:p>
            <a:r>
              <a:rPr lang="en-US" sz="1600" dirty="0"/>
              <a:t>    service: E1V9IPY</a:t>
            </a:r>
          </a:p>
          <a:p>
            <a:r>
              <a:rPr lang="en-US" sz="1600" dirty="0"/>
              <a:t>    </a:t>
            </a:r>
            <a:r>
              <a:rPr lang="en-US" sz="1600" dirty="0" err="1"/>
              <a:t>user_name</a:t>
            </a:r>
            <a:r>
              <a:rPr lang="en-US" sz="1600" dirty="0"/>
              <a:t>: SCMSIFACE</a:t>
            </a:r>
          </a:p>
          <a:p>
            <a:r>
              <a:rPr lang="en-US" sz="1600" dirty="0"/>
              <a:t>    </a:t>
            </a:r>
            <a:r>
              <a:rPr lang="en-US" sz="1600" dirty="0" err="1"/>
              <a:t>user_password</a:t>
            </a:r>
            <a:r>
              <a:rPr lang="en-US" sz="1600" dirty="0"/>
              <a:t>: cMdYXzxvtwZ3M2lfKYZQ/SY=</a:t>
            </a:r>
          </a:p>
          <a:p>
            <a:r>
              <a:rPr lang="en-US" sz="1600" dirty="0"/>
              <a:t>  </a:t>
            </a: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Cookbooks / Recipes – </a:t>
            </a:r>
            <a:r>
              <a:rPr lang="en-US" dirty="0" err="1"/>
              <a:t>setup.rb</a:t>
            </a:r>
            <a:r>
              <a:rPr lang="en-US" dirty="0"/>
              <a:t> </a:t>
            </a:r>
          </a:p>
        </p:txBody>
      </p:sp>
      <p:sp>
        <p:nvSpPr>
          <p:cNvPr id="3" name="Rectangle 2"/>
          <p:cNvSpPr/>
          <p:nvPr/>
        </p:nvSpPr>
        <p:spPr>
          <a:xfrm>
            <a:off x="0" y="1100667"/>
            <a:ext cx="9143999" cy="4770537"/>
          </a:xfrm>
          <a:prstGeom prst="rect">
            <a:avLst/>
          </a:prstGeom>
        </p:spPr>
        <p:txBody>
          <a:bodyPr wrap="square">
            <a:spAutoFit/>
          </a:bodyPr>
          <a:lstStyle/>
          <a:p>
            <a:r>
              <a:rPr lang="en-US" sz="1600" dirty="0"/>
              <a:t>Chef::Log.info("EXECUTING SETUP PHASE RECIPE -- PLATFORM-----------*************** " + "#{node['platform']}")</a:t>
            </a:r>
          </a:p>
          <a:p>
            <a:endParaRPr lang="en-US" sz="1600" dirty="0"/>
          </a:p>
          <a:p>
            <a:r>
              <a:rPr lang="en-US" sz="1600" dirty="0"/>
              <a:t>#Sets common attributes</a:t>
            </a:r>
          </a:p>
          <a:p>
            <a:r>
              <a:rPr lang="en-US" sz="1600" dirty="0" err="1"/>
              <a:t>include_recipe</a:t>
            </a:r>
            <a:r>
              <a:rPr lang="en-US" sz="1600" dirty="0"/>
              <a:t> '</a:t>
            </a:r>
            <a:r>
              <a:rPr lang="en-US" sz="1600" dirty="0" err="1"/>
              <a:t>tf_scms</a:t>
            </a:r>
            <a:r>
              <a:rPr lang="en-US" sz="1600" dirty="0"/>
              <a:t>::_</a:t>
            </a:r>
            <a:r>
              <a:rPr lang="en-US" sz="1600" dirty="0" err="1"/>
              <a:t>common_set_attributes</a:t>
            </a:r>
            <a:r>
              <a:rPr lang="en-US" sz="1600" dirty="0"/>
              <a:t>'</a:t>
            </a:r>
          </a:p>
          <a:p>
            <a:endParaRPr lang="en-US" sz="1600" dirty="0"/>
          </a:p>
          <a:p>
            <a:r>
              <a:rPr lang="en-US" sz="1600" dirty="0"/>
              <a:t>#Stop CF Windows Service</a:t>
            </a:r>
          </a:p>
          <a:p>
            <a:r>
              <a:rPr lang="en-US" sz="1600" dirty="0" err="1"/>
              <a:t>include_recipe</a:t>
            </a:r>
            <a:r>
              <a:rPr lang="en-US" sz="1600" dirty="0"/>
              <a:t> '</a:t>
            </a:r>
            <a:r>
              <a:rPr lang="en-US" sz="1600" dirty="0" err="1"/>
              <a:t>tf_scms</a:t>
            </a:r>
            <a:r>
              <a:rPr lang="en-US" sz="1600" dirty="0"/>
              <a:t>::_setup_1_cfstop'</a:t>
            </a:r>
          </a:p>
          <a:p>
            <a:endParaRPr lang="en-US" sz="1600" dirty="0"/>
          </a:p>
          <a:p>
            <a:r>
              <a:rPr lang="en-US" sz="1600" dirty="0"/>
              <a:t>#Update </a:t>
            </a:r>
            <a:r>
              <a:rPr lang="en-US" sz="1600" dirty="0" err="1"/>
              <a:t>jvm.config</a:t>
            </a:r>
            <a:endParaRPr lang="en-US" sz="1600" dirty="0"/>
          </a:p>
          <a:p>
            <a:r>
              <a:rPr lang="en-US" sz="1600" dirty="0" err="1"/>
              <a:t>include_recipe</a:t>
            </a:r>
            <a:r>
              <a:rPr lang="en-US" sz="1600" dirty="0"/>
              <a:t> '</a:t>
            </a:r>
            <a:r>
              <a:rPr lang="en-US" sz="1600" dirty="0" err="1"/>
              <a:t>tf_scms</a:t>
            </a:r>
            <a:r>
              <a:rPr lang="en-US" sz="1600" dirty="0"/>
              <a:t>::_setup_2_jvmconfig'</a:t>
            </a:r>
          </a:p>
          <a:p>
            <a:endParaRPr lang="en-US" sz="1600" dirty="0"/>
          </a:p>
          <a:p>
            <a:r>
              <a:rPr lang="en-US" sz="1600" dirty="0"/>
              <a:t>#Update neo-datasources.xml</a:t>
            </a:r>
          </a:p>
          <a:p>
            <a:r>
              <a:rPr lang="en-US" sz="1600" dirty="0" err="1"/>
              <a:t>include_recipe</a:t>
            </a:r>
            <a:r>
              <a:rPr lang="en-US" sz="1600" dirty="0"/>
              <a:t> '</a:t>
            </a:r>
            <a:r>
              <a:rPr lang="en-US" sz="1600" dirty="0" err="1"/>
              <a:t>tf_scms</a:t>
            </a:r>
            <a:r>
              <a:rPr lang="en-US" sz="1600" dirty="0"/>
              <a:t>::_setup_4_neodatasource'</a:t>
            </a:r>
          </a:p>
          <a:p>
            <a:endParaRPr lang="en-US" sz="1600" dirty="0"/>
          </a:p>
          <a:p>
            <a:r>
              <a:rPr lang="en-US" sz="1600" dirty="0"/>
              <a:t>#Update neo-cron.xml</a:t>
            </a:r>
          </a:p>
          <a:p>
            <a:r>
              <a:rPr lang="en-US" sz="1600" dirty="0" err="1"/>
              <a:t>include_recipe</a:t>
            </a:r>
            <a:r>
              <a:rPr lang="en-US" sz="1600" dirty="0"/>
              <a:t> '</a:t>
            </a:r>
            <a:r>
              <a:rPr lang="en-US" sz="1600" dirty="0" err="1"/>
              <a:t>tf_scms</a:t>
            </a:r>
            <a:r>
              <a:rPr lang="en-US" sz="1600" dirty="0"/>
              <a:t>::_setup_5_neocron‘</a:t>
            </a:r>
          </a:p>
          <a:p>
            <a:endParaRPr lang="en-US" sz="1600" dirty="0"/>
          </a:p>
          <a:p>
            <a:endParaRPr lang="en-US" sz="1600" dirty="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Cookbooks / Recipes – _setup_1_cfstop.rb &amp; _</a:t>
            </a:r>
            <a:r>
              <a:rPr lang="en-US" dirty="0" err="1"/>
              <a:t>cfstop.rb</a:t>
            </a:r>
            <a:r>
              <a:rPr lang="en-US" dirty="0"/>
              <a:t> </a:t>
            </a:r>
          </a:p>
        </p:txBody>
      </p:sp>
      <p:sp>
        <p:nvSpPr>
          <p:cNvPr id="3" name="Rectangle 2"/>
          <p:cNvSpPr/>
          <p:nvPr/>
        </p:nvSpPr>
        <p:spPr>
          <a:xfrm>
            <a:off x="0" y="705178"/>
            <a:ext cx="9144000" cy="5078313"/>
          </a:xfrm>
          <a:prstGeom prst="rect">
            <a:avLst/>
          </a:prstGeom>
        </p:spPr>
        <p:txBody>
          <a:bodyPr wrap="square">
            <a:spAutoFit/>
          </a:bodyPr>
          <a:lstStyle/>
          <a:p>
            <a:r>
              <a:rPr lang="en-US" sz="1600" dirty="0"/>
              <a:t>Chef::Log.info('*** start </a:t>
            </a:r>
            <a:r>
              <a:rPr lang="en-US" sz="1600" dirty="0" err="1"/>
              <a:t>cfstop</a:t>
            </a:r>
            <a:r>
              <a:rPr lang="en-US" sz="1600" dirty="0"/>
              <a:t>')</a:t>
            </a:r>
          </a:p>
          <a:p>
            <a:endParaRPr lang="en-US" sz="1600" dirty="0"/>
          </a:p>
          <a:p>
            <a:r>
              <a:rPr lang="en-US" sz="1600" dirty="0"/>
              <a:t>#stop </a:t>
            </a:r>
            <a:r>
              <a:rPr lang="en-US" sz="1600" dirty="0" err="1"/>
              <a:t>cf</a:t>
            </a:r>
            <a:r>
              <a:rPr lang="en-US" sz="1600" dirty="0"/>
              <a:t> windows services</a:t>
            </a:r>
          </a:p>
          <a:p>
            <a:r>
              <a:rPr lang="en-US" sz="1600" dirty="0" err="1">
                <a:solidFill>
                  <a:srgbClr val="FF0000"/>
                </a:solidFill>
              </a:rPr>
              <a:t>include_recipe</a:t>
            </a:r>
            <a:r>
              <a:rPr lang="en-US" sz="1600" dirty="0">
                <a:solidFill>
                  <a:srgbClr val="FF0000"/>
                </a:solidFill>
              </a:rPr>
              <a:t> '</a:t>
            </a:r>
            <a:r>
              <a:rPr lang="en-US" sz="1600" dirty="0" err="1">
                <a:solidFill>
                  <a:srgbClr val="FF0000"/>
                </a:solidFill>
              </a:rPr>
              <a:t>tf_scms</a:t>
            </a:r>
            <a:r>
              <a:rPr lang="en-US" sz="1600" dirty="0">
                <a:solidFill>
                  <a:srgbClr val="FF0000"/>
                </a:solidFill>
              </a:rPr>
              <a:t>::_</a:t>
            </a:r>
            <a:r>
              <a:rPr lang="en-US" sz="1600" dirty="0" err="1">
                <a:solidFill>
                  <a:srgbClr val="FF0000"/>
                </a:solidFill>
              </a:rPr>
              <a:t>cfstop</a:t>
            </a:r>
            <a:r>
              <a:rPr lang="en-US" sz="1600" dirty="0">
                <a:solidFill>
                  <a:srgbClr val="FF0000"/>
                </a:solidFill>
              </a:rPr>
              <a:t>'</a:t>
            </a:r>
          </a:p>
          <a:p>
            <a:endParaRPr lang="en-US" sz="1600" dirty="0"/>
          </a:p>
          <a:p>
            <a:r>
              <a:rPr lang="en-US" sz="1600" dirty="0"/>
              <a:t>Chef::Log.info('*** stop </a:t>
            </a:r>
            <a:r>
              <a:rPr lang="en-US" sz="1600" dirty="0" err="1"/>
              <a:t>cfstop</a:t>
            </a:r>
            <a:r>
              <a:rPr lang="en-US" sz="1600" dirty="0"/>
              <a:t>')</a:t>
            </a:r>
          </a:p>
          <a:p>
            <a:endParaRPr lang="en-US" sz="1600" dirty="0"/>
          </a:p>
          <a:p>
            <a:endParaRPr lang="en-US" sz="1600" dirty="0"/>
          </a:p>
          <a:p>
            <a:endParaRPr lang="en-US" sz="1600" dirty="0"/>
          </a:p>
          <a:p>
            <a:pPr algn="ctr"/>
            <a:r>
              <a:rPr lang="en-US" sz="2000" b="1" dirty="0"/>
              <a:t>_</a:t>
            </a:r>
            <a:r>
              <a:rPr lang="en-US" sz="2000" b="1" dirty="0" err="1"/>
              <a:t>cfstop.rb</a:t>
            </a:r>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4" name="Rectangle 3"/>
          <p:cNvSpPr/>
          <p:nvPr/>
        </p:nvSpPr>
        <p:spPr>
          <a:xfrm>
            <a:off x="0" y="2982724"/>
            <a:ext cx="9143999" cy="3231654"/>
          </a:xfrm>
          <a:prstGeom prst="rect">
            <a:avLst/>
          </a:prstGeom>
        </p:spPr>
        <p:txBody>
          <a:bodyPr wrap="square">
            <a:spAutoFit/>
          </a:bodyPr>
          <a:lstStyle/>
          <a:p>
            <a:endParaRPr lang="en-US" dirty="0"/>
          </a:p>
          <a:p>
            <a:r>
              <a:rPr lang="en-US" sz="1800" dirty="0" err="1"/>
              <a:t>service_names</a:t>
            </a:r>
            <a:r>
              <a:rPr lang="en-US" sz="1800" dirty="0"/>
              <a:t> = [</a:t>
            </a:r>
            <a:r>
              <a:rPr lang="en-US" sz="1800" dirty="0">
                <a:solidFill>
                  <a:srgbClr val="FF0000"/>
                </a:solidFill>
              </a:rPr>
              <a:t>'ColdFusion 2016 Application </a:t>
            </a:r>
            <a:r>
              <a:rPr lang="en-US" sz="1800" dirty="0" err="1">
                <a:solidFill>
                  <a:srgbClr val="FF0000"/>
                </a:solidFill>
              </a:rPr>
              <a:t>Server','ColdFusion</a:t>
            </a:r>
            <a:r>
              <a:rPr lang="en-US" sz="1800" dirty="0">
                <a:solidFill>
                  <a:srgbClr val="FF0000"/>
                </a:solidFill>
              </a:rPr>
              <a:t> 2016 .NET Service','ColdFusion2016Add-onServices','ColdFusion 2016 ODBC </a:t>
            </a:r>
            <a:r>
              <a:rPr lang="en-US" sz="1800" dirty="0" err="1">
                <a:solidFill>
                  <a:srgbClr val="FF0000"/>
                </a:solidFill>
              </a:rPr>
              <a:t>Agent‘,'ColdFusion</a:t>
            </a:r>
            <a:r>
              <a:rPr lang="en-US" sz="1800" dirty="0">
                <a:solidFill>
                  <a:srgbClr val="FF0000"/>
                </a:solidFill>
              </a:rPr>
              <a:t> 2016 ODBC Server'</a:t>
            </a:r>
            <a:r>
              <a:rPr lang="en-US" sz="1800" dirty="0"/>
              <a:t>]</a:t>
            </a:r>
          </a:p>
          <a:p>
            <a:endParaRPr lang="en-US" sz="1800" dirty="0"/>
          </a:p>
          <a:p>
            <a:r>
              <a:rPr lang="en-US" sz="1800" dirty="0" err="1"/>
              <a:t>service_names.each</a:t>
            </a:r>
            <a:r>
              <a:rPr lang="en-US" sz="1800" dirty="0"/>
              <a:t> do |</a:t>
            </a:r>
            <a:r>
              <a:rPr lang="en-US" sz="1800" dirty="0" err="1"/>
              <a:t>service_name</a:t>
            </a:r>
            <a:r>
              <a:rPr lang="en-US" sz="1800" dirty="0"/>
              <a:t>|</a:t>
            </a:r>
          </a:p>
          <a:p>
            <a:r>
              <a:rPr lang="en-US" sz="1800" dirty="0"/>
              <a:t>  	service "#{</a:t>
            </a:r>
            <a:r>
              <a:rPr lang="en-US" sz="1800" dirty="0" err="1"/>
              <a:t>service_name</a:t>
            </a:r>
            <a:r>
              <a:rPr lang="en-US" sz="1800" dirty="0"/>
              <a:t>}" do</a:t>
            </a:r>
          </a:p>
          <a:p>
            <a:r>
              <a:rPr lang="en-US" sz="1800" dirty="0"/>
              <a:t>  		action :stop</a:t>
            </a:r>
          </a:p>
          <a:p>
            <a:r>
              <a:rPr lang="en-US" sz="1800" dirty="0"/>
              <a:t>  		timeout 300</a:t>
            </a:r>
          </a:p>
          <a:p>
            <a:r>
              <a:rPr lang="en-US" sz="1800" dirty="0"/>
              <a:t>	end</a:t>
            </a:r>
          </a:p>
          <a:p>
            <a:r>
              <a:rPr lang="en-US" sz="1800" dirty="0"/>
              <a:t>end</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Cookbooks / Recipes – _setup_2_jvmconfig.rb </a:t>
            </a:r>
          </a:p>
        </p:txBody>
      </p:sp>
      <p:sp>
        <p:nvSpPr>
          <p:cNvPr id="3" name="Rectangle 2"/>
          <p:cNvSpPr/>
          <p:nvPr/>
        </p:nvSpPr>
        <p:spPr>
          <a:xfrm>
            <a:off x="1" y="837390"/>
            <a:ext cx="9144000" cy="5016758"/>
          </a:xfrm>
          <a:prstGeom prst="rect">
            <a:avLst/>
          </a:prstGeom>
        </p:spPr>
        <p:txBody>
          <a:bodyPr wrap="square">
            <a:spAutoFit/>
          </a:bodyPr>
          <a:lstStyle/>
          <a:p>
            <a:r>
              <a:rPr lang="en-US" sz="1600" dirty="0"/>
              <a:t>Chef::Log.info('*** start </a:t>
            </a:r>
            <a:r>
              <a:rPr lang="en-US" sz="1600" dirty="0" err="1"/>
              <a:t>jvmconfig</a:t>
            </a:r>
            <a:r>
              <a:rPr lang="en-US" sz="1600" dirty="0"/>
              <a:t>')</a:t>
            </a:r>
          </a:p>
          <a:p>
            <a:endParaRPr lang="en-US" sz="1600" dirty="0"/>
          </a:p>
          <a:p>
            <a:r>
              <a:rPr lang="en-US" sz="1600" dirty="0"/>
              <a:t>#app = search("</a:t>
            </a:r>
            <a:r>
              <a:rPr lang="en-US" sz="1600" dirty="0" err="1"/>
              <a:t>aws_opsworks_app</a:t>
            </a:r>
            <a:r>
              <a:rPr lang="en-US" sz="1600" dirty="0"/>
              <a:t>").first</a:t>
            </a:r>
          </a:p>
          <a:p>
            <a:endParaRPr lang="en-US" sz="1600" dirty="0"/>
          </a:p>
          <a:p>
            <a:r>
              <a:rPr lang="en-US" sz="1600" dirty="0"/>
              <a:t># directory should already exist</a:t>
            </a:r>
          </a:p>
          <a:p>
            <a:r>
              <a:rPr lang="en-US" sz="1600" dirty="0"/>
              <a:t>directory "#{node['</a:t>
            </a:r>
            <a:r>
              <a:rPr lang="en-US" sz="1600" dirty="0" err="1"/>
              <a:t>tf_scms</a:t>
            </a:r>
            <a:r>
              <a:rPr lang="en-US" sz="1600" dirty="0"/>
              <a:t>']['</a:t>
            </a:r>
            <a:r>
              <a:rPr lang="en-US" sz="1600" dirty="0" err="1"/>
              <a:t>cf_home</a:t>
            </a:r>
            <a:r>
              <a:rPr lang="en-US" sz="1600" dirty="0"/>
              <a:t>']}/bin" do</a:t>
            </a:r>
          </a:p>
          <a:p>
            <a:r>
              <a:rPr lang="en-US" sz="1600" dirty="0"/>
              <a:t>    recursive true</a:t>
            </a:r>
          </a:p>
          <a:p>
            <a:r>
              <a:rPr lang="en-US" sz="1600" dirty="0"/>
              <a:t>end</a:t>
            </a:r>
          </a:p>
          <a:p>
            <a:endParaRPr lang="en-US" sz="1600" dirty="0"/>
          </a:p>
          <a:p>
            <a:r>
              <a:rPr lang="en-US" sz="1600" dirty="0"/>
              <a:t>template "#{node['</a:t>
            </a:r>
            <a:r>
              <a:rPr lang="en-US" sz="1600" dirty="0" err="1"/>
              <a:t>tf_scms</a:t>
            </a:r>
            <a:r>
              <a:rPr lang="en-US" sz="1600" dirty="0"/>
              <a:t>']['</a:t>
            </a:r>
            <a:r>
              <a:rPr lang="en-US" sz="1600" dirty="0" err="1"/>
              <a:t>cf_home</a:t>
            </a:r>
            <a:r>
              <a:rPr lang="en-US" sz="1600" dirty="0"/>
              <a:t>']}/bin/</a:t>
            </a:r>
            <a:r>
              <a:rPr lang="en-US" sz="1600" dirty="0" err="1"/>
              <a:t>jvm.config</a:t>
            </a:r>
            <a:r>
              <a:rPr lang="en-US" sz="1600" dirty="0"/>
              <a:t>" do</a:t>
            </a:r>
          </a:p>
          <a:p>
            <a:r>
              <a:rPr lang="en-US" sz="1600" dirty="0"/>
              <a:t>    variables(</a:t>
            </a:r>
          </a:p>
          <a:p>
            <a:r>
              <a:rPr lang="en-US" sz="1600" dirty="0"/>
              <a:t>        </a:t>
            </a:r>
            <a:r>
              <a:rPr lang="en-US" sz="1600" dirty="0" err="1"/>
              <a:t>min_jvm</a:t>
            </a:r>
            <a:r>
              <a:rPr lang="en-US" sz="1600" dirty="0"/>
              <a:t>: node['</a:t>
            </a:r>
            <a:r>
              <a:rPr lang="en-US" sz="1600" dirty="0" err="1"/>
              <a:t>tf_scms</a:t>
            </a:r>
            <a:r>
              <a:rPr lang="en-US" sz="1600" dirty="0"/>
              <a:t>']['</a:t>
            </a:r>
            <a:r>
              <a:rPr lang="en-US" sz="1600" dirty="0" err="1"/>
              <a:t>min_jvm</a:t>
            </a:r>
            <a:r>
              <a:rPr lang="en-US" sz="1600" dirty="0"/>
              <a:t>'],</a:t>
            </a:r>
          </a:p>
          <a:p>
            <a:r>
              <a:rPr lang="en-US" sz="1600" dirty="0"/>
              <a:t>        </a:t>
            </a:r>
            <a:r>
              <a:rPr lang="en-US" sz="1600" dirty="0" err="1"/>
              <a:t>max_jvm</a:t>
            </a:r>
            <a:r>
              <a:rPr lang="en-US" sz="1600" dirty="0"/>
              <a:t>: node['</a:t>
            </a:r>
            <a:r>
              <a:rPr lang="en-US" sz="1600" dirty="0" err="1"/>
              <a:t>tf_scms</a:t>
            </a:r>
            <a:r>
              <a:rPr lang="en-US" sz="1600" dirty="0"/>
              <a:t>']['</a:t>
            </a:r>
            <a:r>
              <a:rPr lang="en-US" sz="1600" dirty="0" err="1"/>
              <a:t>max_jvm</a:t>
            </a:r>
            <a:r>
              <a:rPr lang="en-US" sz="1600" dirty="0"/>
              <a:t>'],</a:t>
            </a:r>
          </a:p>
          <a:p>
            <a:r>
              <a:rPr lang="en-US" sz="1600" dirty="0"/>
              <a:t>        </a:t>
            </a:r>
            <a:r>
              <a:rPr lang="en-US" sz="1600" dirty="0" err="1"/>
              <a:t>server_environment</a:t>
            </a:r>
            <a:r>
              <a:rPr lang="en-US" sz="1600" dirty="0"/>
              <a:t>: node['</a:t>
            </a:r>
            <a:r>
              <a:rPr lang="en-US" sz="1600" dirty="0" err="1"/>
              <a:t>tf_scms</a:t>
            </a:r>
            <a:r>
              <a:rPr lang="en-US" sz="1600" dirty="0"/>
              <a:t>']['</a:t>
            </a:r>
            <a:r>
              <a:rPr lang="en-US" sz="1600" dirty="0" err="1"/>
              <a:t>server_environment</a:t>
            </a:r>
            <a:r>
              <a:rPr lang="en-US" sz="1600" dirty="0"/>
              <a:t>'],</a:t>
            </a:r>
          </a:p>
          <a:p>
            <a:r>
              <a:rPr lang="en-US" sz="1600" dirty="0"/>
              <a:t>        </a:t>
            </a:r>
            <a:r>
              <a:rPr lang="en-US" sz="1600" dirty="0" err="1"/>
              <a:t>server_hostname</a:t>
            </a:r>
            <a:r>
              <a:rPr lang="en-US" sz="1600" dirty="0"/>
              <a:t>: node['</a:t>
            </a:r>
            <a:r>
              <a:rPr lang="en-US" sz="1600" dirty="0" err="1"/>
              <a:t>tf_scms</a:t>
            </a:r>
            <a:r>
              <a:rPr lang="en-US" sz="1600" dirty="0"/>
              <a:t>']['</a:t>
            </a:r>
            <a:r>
              <a:rPr lang="en-US" sz="1600" dirty="0" err="1"/>
              <a:t>server_hostname</a:t>
            </a:r>
            <a:r>
              <a:rPr lang="en-US" sz="1600" dirty="0"/>
              <a:t>']</a:t>
            </a:r>
          </a:p>
          <a:p>
            <a:r>
              <a:rPr lang="en-US" sz="1600" dirty="0"/>
              <a:t>    )</a:t>
            </a:r>
          </a:p>
          <a:p>
            <a:r>
              <a:rPr lang="en-US" sz="1600" dirty="0"/>
              <a:t>  </a:t>
            </a:r>
            <a:r>
              <a:rPr lang="en-US" sz="1600" dirty="0">
                <a:solidFill>
                  <a:srgbClr val="FF0000"/>
                </a:solidFill>
              </a:rPr>
              <a:t>source '</a:t>
            </a:r>
            <a:r>
              <a:rPr lang="en-US" sz="1600" dirty="0" err="1">
                <a:solidFill>
                  <a:srgbClr val="FF0000"/>
                </a:solidFill>
              </a:rPr>
              <a:t>jvm.config.erb</a:t>
            </a:r>
            <a:r>
              <a:rPr lang="en-US" sz="1600" dirty="0">
                <a:solidFill>
                  <a:srgbClr val="FF0000"/>
                </a:solidFill>
              </a:rPr>
              <a:t>'</a:t>
            </a:r>
          </a:p>
          <a:p>
            <a:r>
              <a:rPr lang="en-US" sz="1600" dirty="0"/>
              <a:t>end</a:t>
            </a:r>
          </a:p>
          <a:p>
            <a:endParaRPr lang="en-US" sz="1600" dirty="0"/>
          </a:p>
          <a:p>
            <a:r>
              <a:rPr lang="en-US" sz="1600" dirty="0"/>
              <a:t>Chef::Log.info('*** stop </a:t>
            </a:r>
            <a:r>
              <a:rPr lang="en-US" sz="1600" dirty="0" err="1"/>
              <a:t>jvmconfig</a:t>
            </a:r>
            <a:r>
              <a:rPr lang="en-US" sz="1600" dirty="0"/>
              <a:t>')</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Cookbooks / Templates  -  </a:t>
            </a:r>
            <a:r>
              <a:rPr lang="en-US" dirty="0" err="1"/>
              <a:t>jvm.config.erb</a:t>
            </a:r>
            <a:r>
              <a:rPr lang="en-US" dirty="0"/>
              <a:t> </a:t>
            </a:r>
          </a:p>
        </p:txBody>
      </p:sp>
      <p:sp>
        <p:nvSpPr>
          <p:cNvPr id="3" name="Rectangle 2"/>
          <p:cNvSpPr/>
          <p:nvPr/>
        </p:nvSpPr>
        <p:spPr>
          <a:xfrm>
            <a:off x="0" y="874643"/>
            <a:ext cx="9143999" cy="4770537"/>
          </a:xfrm>
          <a:prstGeom prst="rect">
            <a:avLst/>
          </a:prstGeom>
        </p:spPr>
        <p:txBody>
          <a:bodyPr wrap="square">
            <a:spAutoFit/>
          </a:bodyPr>
          <a:lstStyle/>
          <a:p>
            <a:r>
              <a:rPr lang="en-US" sz="1600" dirty="0" err="1"/>
              <a:t>java.home</a:t>
            </a:r>
            <a:r>
              <a:rPr lang="en-US" sz="1600" dirty="0"/>
              <a:t>=D:\\ColdFusion2016\\</a:t>
            </a:r>
            <a:r>
              <a:rPr lang="en-US" sz="1600" dirty="0" err="1"/>
              <a:t>jre</a:t>
            </a:r>
            <a:endParaRPr lang="en-US" sz="1600" dirty="0"/>
          </a:p>
          <a:p>
            <a:r>
              <a:rPr lang="en-US" sz="1600" dirty="0" err="1"/>
              <a:t>application.home</a:t>
            </a:r>
            <a:r>
              <a:rPr lang="en-US" sz="1600" dirty="0"/>
              <a:t>=D:\\ColdFusion2016\\</a:t>
            </a:r>
            <a:r>
              <a:rPr lang="en-US" sz="1600" dirty="0" err="1"/>
              <a:t>cfusion</a:t>
            </a:r>
            <a:endParaRPr lang="en-US" sz="1600" dirty="0"/>
          </a:p>
          <a:p>
            <a:endParaRPr lang="en-US" sz="1600" dirty="0"/>
          </a:p>
          <a:p>
            <a:r>
              <a:rPr lang="en-US" sz="1600" dirty="0"/>
              <a:t># Arguments to VM</a:t>
            </a:r>
          </a:p>
          <a:p>
            <a:r>
              <a:rPr lang="en-US" sz="1600" dirty="0" err="1"/>
              <a:t>java.args</a:t>
            </a:r>
            <a:r>
              <a:rPr lang="en-US" sz="1600" dirty="0"/>
              <a:t>=-server  -</a:t>
            </a:r>
            <a:r>
              <a:rPr lang="en-US" sz="1600" dirty="0">
                <a:solidFill>
                  <a:srgbClr val="FF0000"/>
                </a:solidFill>
              </a:rPr>
              <a:t>&lt;%= @</a:t>
            </a:r>
            <a:r>
              <a:rPr lang="en-US" sz="1600" dirty="0" err="1">
                <a:solidFill>
                  <a:srgbClr val="FF0000"/>
                </a:solidFill>
              </a:rPr>
              <a:t>min_jvm</a:t>
            </a:r>
            <a:r>
              <a:rPr lang="en-US" sz="1600" dirty="0">
                <a:solidFill>
                  <a:srgbClr val="FF0000"/>
                </a:solidFill>
              </a:rPr>
              <a:t> %</a:t>
            </a:r>
            <a:r>
              <a:rPr lang="en-US" sz="1600" dirty="0"/>
              <a:t>&gt; -&lt;</a:t>
            </a:r>
            <a:r>
              <a:rPr lang="en-US" sz="1600" dirty="0">
                <a:solidFill>
                  <a:srgbClr val="FF0000"/>
                </a:solidFill>
              </a:rPr>
              <a:t>%= @</a:t>
            </a:r>
            <a:r>
              <a:rPr lang="en-US" sz="1600" dirty="0" err="1">
                <a:solidFill>
                  <a:srgbClr val="FF0000"/>
                </a:solidFill>
              </a:rPr>
              <a:t>max_jvm</a:t>
            </a:r>
            <a:r>
              <a:rPr lang="en-US" sz="1600" dirty="0">
                <a:solidFill>
                  <a:srgbClr val="FF0000"/>
                </a:solidFill>
              </a:rPr>
              <a:t> %&gt; </a:t>
            </a:r>
            <a:r>
              <a:rPr lang="en-US" sz="1600" dirty="0"/>
              <a:t>-</a:t>
            </a:r>
            <a:r>
              <a:rPr lang="en-US" sz="1600" dirty="0" err="1"/>
              <a:t>Xdebug</a:t>
            </a:r>
            <a:r>
              <a:rPr lang="en-US" sz="1600" dirty="0"/>
              <a:t> -</a:t>
            </a:r>
            <a:r>
              <a:rPr lang="en-US" sz="1600" dirty="0" err="1"/>
              <a:t>Xrunjdwp:transport</a:t>
            </a:r>
            <a:r>
              <a:rPr lang="en-US" sz="1600" dirty="0"/>
              <a:t>=</a:t>
            </a:r>
            <a:r>
              <a:rPr lang="en-US" sz="1600" dirty="0" err="1"/>
              <a:t>dt_socket,server</a:t>
            </a:r>
            <a:r>
              <a:rPr lang="en-US" sz="1600" dirty="0"/>
              <a:t>=</a:t>
            </a:r>
            <a:r>
              <a:rPr lang="en-US" sz="1600" dirty="0" err="1"/>
              <a:t>y,suspend</a:t>
            </a:r>
            <a:r>
              <a:rPr lang="en-US" sz="1600" dirty="0"/>
              <a:t>=</a:t>
            </a:r>
            <a:r>
              <a:rPr lang="en-US" sz="1600" dirty="0" err="1"/>
              <a:t>n,address</a:t>
            </a:r>
            <a:r>
              <a:rPr lang="en-US" sz="1600" dirty="0"/>
              <a:t>=5005 -</a:t>
            </a:r>
            <a:r>
              <a:rPr lang="en-US" sz="1600" dirty="0" err="1"/>
              <a:t>XX:MaxMetaspaceSize</a:t>
            </a:r>
            <a:r>
              <a:rPr lang="en-US" sz="1600" dirty="0"/>
              <a:t>=192m -XX:+</a:t>
            </a:r>
            <a:r>
              <a:rPr lang="en-US" sz="1600" dirty="0" err="1"/>
              <a:t>UseParallelGC</a:t>
            </a:r>
            <a:r>
              <a:rPr lang="en-US" sz="1600" dirty="0"/>
              <a:t> -</a:t>
            </a:r>
            <a:r>
              <a:rPr lang="en-US" sz="1600" dirty="0" err="1"/>
              <a:t>Xbatch</a:t>
            </a:r>
            <a:r>
              <a:rPr lang="en-US" sz="1600" dirty="0"/>
              <a:t> -</a:t>
            </a:r>
            <a:r>
              <a:rPr lang="en-US" sz="1600" dirty="0" err="1"/>
              <a:t>Dges.config.serverEnvironment</a:t>
            </a:r>
            <a:r>
              <a:rPr lang="en-US" sz="1600" dirty="0"/>
              <a:t>=development -</a:t>
            </a:r>
            <a:r>
              <a:rPr lang="en-US" sz="1600" dirty="0" err="1"/>
              <a:t>Dcoldfusion.home</a:t>
            </a:r>
            <a:r>
              <a:rPr lang="en-US" sz="1600" dirty="0"/>
              <a:t>={</a:t>
            </a:r>
            <a:r>
              <a:rPr lang="en-US" sz="1600" dirty="0" err="1">
                <a:solidFill>
                  <a:schemeClr val="accent3">
                    <a:lumMod val="60000"/>
                    <a:lumOff val="40000"/>
                  </a:schemeClr>
                </a:solidFill>
              </a:rPr>
              <a:t>application.home</a:t>
            </a:r>
            <a:r>
              <a:rPr lang="en-US" sz="1600" dirty="0"/>
              <a:t>} -</a:t>
            </a:r>
            <a:r>
              <a:rPr lang="en-US" sz="1600" dirty="0" err="1"/>
              <a:t>Duser.language</a:t>
            </a:r>
            <a:r>
              <a:rPr lang="en-US" sz="1600" dirty="0"/>
              <a:t>=en -</a:t>
            </a:r>
            <a:r>
              <a:rPr lang="en-US" sz="1600" dirty="0" err="1"/>
              <a:t>Dcoldfusion.rootDir</a:t>
            </a:r>
            <a:r>
              <a:rPr lang="en-US" sz="1600" dirty="0"/>
              <a:t>={</a:t>
            </a:r>
            <a:r>
              <a:rPr lang="en-US" sz="1600" dirty="0" err="1">
                <a:solidFill>
                  <a:schemeClr val="accent3">
                    <a:lumMod val="60000"/>
                    <a:lumOff val="40000"/>
                  </a:schemeClr>
                </a:solidFill>
              </a:rPr>
              <a:t>application.home</a:t>
            </a:r>
            <a:r>
              <a:rPr lang="en-US" sz="1600" dirty="0"/>
              <a:t>} </a:t>
            </a:r>
            <a:r>
              <a:rPr lang="en-US" sz="1600" dirty="0" err="1"/>
              <a:t>Dges.config.serverEnvironment</a:t>
            </a:r>
            <a:r>
              <a:rPr lang="en-US" sz="1600" dirty="0"/>
              <a:t>=</a:t>
            </a:r>
            <a:r>
              <a:rPr lang="en-US" sz="1600" dirty="0">
                <a:solidFill>
                  <a:srgbClr val="FF0000"/>
                </a:solidFill>
              </a:rPr>
              <a:t>&lt;%= @</a:t>
            </a:r>
            <a:r>
              <a:rPr lang="en-US" sz="1600" dirty="0" err="1">
                <a:solidFill>
                  <a:srgbClr val="FF0000"/>
                </a:solidFill>
              </a:rPr>
              <a:t>server_environment</a:t>
            </a:r>
            <a:r>
              <a:rPr lang="en-US" sz="1600" dirty="0">
                <a:solidFill>
                  <a:srgbClr val="FF0000"/>
                </a:solidFill>
              </a:rPr>
              <a:t> %&gt;</a:t>
            </a:r>
            <a:r>
              <a:rPr lang="en-US" sz="1600" dirty="0"/>
              <a:t>-</a:t>
            </a:r>
            <a:r>
              <a:rPr lang="en-US" sz="1600" dirty="0" err="1"/>
              <a:t>Dges.config.webServerHostName</a:t>
            </a:r>
            <a:r>
              <a:rPr lang="en-US" sz="1600" dirty="0"/>
              <a:t>=</a:t>
            </a:r>
            <a:r>
              <a:rPr lang="en-US" sz="1600" dirty="0">
                <a:solidFill>
                  <a:srgbClr val="FF0000"/>
                </a:solidFill>
              </a:rPr>
              <a:t>&lt;%= @</a:t>
            </a:r>
            <a:r>
              <a:rPr lang="en-US" sz="1600" dirty="0" err="1">
                <a:solidFill>
                  <a:srgbClr val="FF0000"/>
                </a:solidFill>
              </a:rPr>
              <a:t>server_hostname</a:t>
            </a:r>
            <a:r>
              <a:rPr lang="en-US" sz="1600" dirty="0">
                <a:solidFill>
                  <a:srgbClr val="FF0000"/>
                </a:solidFill>
              </a:rPr>
              <a:t> %&gt;</a:t>
            </a:r>
            <a:r>
              <a:rPr lang="en-US" sz="1600" dirty="0"/>
              <a:t> -</a:t>
            </a:r>
            <a:r>
              <a:rPr lang="en-US" sz="1600" dirty="0" err="1"/>
              <a:t>Dcoldfusion.classPath</a:t>
            </a:r>
            <a:r>
              <a:rPr lang="en-US" sz="1600" dirty="0"/>
              <a:t>={</a:t>
            </a:r>
            <a:r>
              <a:rPr lang="en-US" sz="1600" dirty="0" err="1">
                <a:solidFill>
                  <a:schemeClr val="accent3">
                    <a:lumMod val="60000"/>
                    <a:lumOff val="40000"/>
                  </a:schemeClr>
                </a:solidFill>
              </a:rPr>
              <a:t>application.home</a:t>
            </a:r>
            <a:r>
              <a:rPr lang="en-US" sz="1600" dirty="0"/>
              <a:t>}/lib/updates,{</a:t>
            </a:r>
            <a:r>
              <a:rPr lang="en-US" sz="1600" dirty="0" err="1">
                <a:solidFill>
                  <a:schemeClr val="accent3">
                    <a:lumMod val="60000"/>
                    <a:lumOff val="40000"/>
                  </a:schemeClr>
                </a:solidFill>
              </a:rPr>
              <a:t>application.home</a:t>
            </a:r>
            <a:r>
              <a:rPr lang="en-US" sz="1600" dirty="0"/>
              <a:t>}/lib,{</a:t>
            </a:r>
            <a:r>
              <a:rPr lang="en-US" sz="1600" dirty="0" err="1">
                <a:solidFill>
                  <a:schemeClr val="accent3">
                    <a:lumMod val="60000"/>
                    <a:lumOff val="40000"/>
                  </a:schemeClr>
                </a:solidFill>
              </a:rPr>
              <a:t>application.home</a:t>
            </a:r>
            <a:r>
              <a:rPr lang="en-US" sz="1600" dirty="0"/>
              <a:t>}/lib/axis2,{</a:t>
            </a:r>
            <a:r>
              <a:rPr lang="en-US" sz="1600" dirty="0" err="1">
                <a:solidFill>
                  <a:schemeClr val="accent3">
                    <a:lumMod val="60000"/>
                    <a:lumOff val="40000"/>
                  </a:schemeClr>
                </a:solidFill>
              </a:rPr>
              <a:t>application.home</a:t>
            </a:r>
            <a:r>
              <a:rPr lang="en-US" sz="1600" dirty="0"/>
              <a:t>}/gateway/lib/,{</a:t>
            </a:r>
            <a:r>
              <a:rPr lang="en-US" sz="1600" dirty="0" err="1">
                <a:solidFill>
                  <a:schemeClr val="accent3">
                    <a:lumMod val="60000"/>
                    <a:lumOff val="40000"/>
                  </a:schemeClr>
                </a:solidFill>
              </a:rPr>
              <a:t>application.home</a:t>
            </a:r>
            <a:r>
              <a:rPr lang="en-US" sz="1600" dirty="0"/>
              <a:t>}/</a:t>
            </a:r>
            <a:r>
              <a:rPr lang="en-US" sz="1600" dirty="0" err="1"/>
              <a:t>wwwroot</a:t>
            </a:r>
            <a:r>
              <a:rPr lang="en-US" sz="1600" dirty="0"/>
              <a:t>/WEB-INF/flex/jars,{</a:t>
            </a:r>
            <a:r>
              <a:rPr lang="en-US" sz="1600" dirty="0" err="1">
                <a:solidFill>
                  <a:schemeClr val="accent3">
                    <a:lumMod val="60000"/>
                    <a:lumOff val="40000"/>
                  </a:schemeClr>
                </a:solidFill>
              </a:rPr>
              <a:t>application.home</a:t>
            </a:r>
            <a:r>
              <a:rPr lang="en-US" sz="1600" dirty="0"/>
              <a:t>}/</a:t>
            </a:r>
            <a:r>
              <a:rPr lang="en-US" sz="1600" dirty="0" err="1"/>
              <a:t>wwwroot</a:t>
            </a:r>
            <a:r>
              <a:rPr lang="en-US" sz="1600" dirty="0"/>
              <a:t>/WEB-INF/</a:t>
            </a:r>
            <a:r>
              <a:rPr lang="en-US" sz="1600" dirty="0" err="1"/>
              <a:t>cfform</a:t>
            </a:r>
            <a:r>
              <a:rPr lang="en-US" sz="1600" dirty="0"/>
              <a:t>/jars</a:t>
            </a:r>
          </a:p>
          <a:p>
            <a:endParaRPr lang="en-US" sz="1600" dirty="0"/>
          </a:p>
          <a:p>
            <a:endParaRPr lang="en-US" sz="1600" dirty="0"/>
          </a:p>
          <a:p>
            <a:r>
              <a:rPr lang="en-US" sz="1600" dirty="0"/>
              <a:t># Comma separated list of shared library path</a:t>
            </a:r>
          </a:p>
          <a:p>
            <a:r>
              <a:rPr lang="en-US" sz="1600" dirty="0" err="1"/>
              <a:t>java.library.path</a:t>
            </a:r>
            <a:r>
              <a:rPr lang="en-US" sz="1600" dirty="0"/>
              <a:t>={</a:t>
            </a:r>
            <a:r>
              <a:rPr lang="en-US" sz="1600" dirty="0" err="1">
                <a:solidFill>
                  <a:schemeClr val="accent3">
                    <a:lumMod val="60000"/>
                    <a:lumOff val="40000"/>
                  </a:schemeClr>
                </a:solidFill>
              </a:rPr>
              <a:t>application.home</a:t>
            </a:r>
            <a:r>
              <a:rPr lang="en-US" sz="1600" dirty="0"/>
              <a:t>}/lib/international</a:t>
            </a:r>
          </a:p>
          <a:p>
            <a:endParaRPr lang="en-US" sz="1600" dirty="0"/>
          </a:p>
          <a:p>
            <a:r>
              <a:rPr lang="en-US" sz="1600" dirty="0" err="1"/>
              <a:t>java.class.path</a:t>
            </a:r>
            <a:r>
              <a:rPr lang="en-US" sz="1600" dirty="0"/>
              <a:t>={</a:t>
            </a:r>
            <a:r>
              <a:rPr lang="en-US" sz="1600" dirty="0" err="1">
                <a:solidFill>
                  <a:schemeClr val="accent3">
                    <a:lumMod val="60000"/>
                    <a:lumOff val="40000"/>
                  </a:schemeClr>
                </a:solidFill>
              </a:rPr>
              <a:t>application.home</a:t>
            </a:r>
            <a:r>
              <a:rPr lang="en-US" sz="1600" dirty="0"/>
              <a:t>}/lib/</a:t>
            </a:r>
            <a:r>
              <a:rPr lang="en-US" sz="1600" dirty="0" err="1"/>
              <a:t>oosdk</a:t>
            </a:r>
            <a:r>
              <a:rPr lang="en-US" sz="1600" dirty="0"/>
              <a:t>/lib,{</a:t>
            </a:r>
            <a:r>
              <a:rPr lang="en-US" sz="1600" dirty="0" err="1">
                <a:solidFill>
                  <a:schemeClr val="accent3">
                    <a:lumMod val="60000"/>
                    <a:lumOff val="40000"/>
                  </a:schemeClr>
                </a:solidFill>
              </a:rPr>
              <a:t>application.home</a:t>
            </a:r>
            <a:r>
              <a:rPr lang="en-US" sz="1600" dirty="0"/>
              <a:t>}/lib/</a:t>
            </a:r>
            <a:r>
              <a:rPr lang="en-US" sz="1600" dirty="0" err="1"/>
              <a:t>oosdk</a:t>
            </a:r>
            <a:r>
              <a:rPr lang="en-US" sz="1600" dirty="0"/>
              <a:t>/classes</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Cookbooks / Recipes – _setup_5_neocron </a:t>
            </a:r>
          </a:p>
        </p:txBody>
      </p:sp>
      <p:sp>
        <p:nvSpPr>
          <p:cNvPr id="3" name="Rectangle 2"/>
          <p:cNvSpPr/>
          <p:nvPr/>
        </p:nvSpPr>
        <p:spPr>
          <a:xfrm>
            <a:off x="1" y="785191"/>
            <a:ext cx="9143999" cy="5016758"/>
          </a:xfrm>
          <a:prstGeom prst="rect">
            <a:avLst/>
          </a:prstGeom>
        </p:spPr>
        <p:txBody>
          <a:bodyPr wrap="square">
            <a:spAutoFit/>
          </a:bodyPr>
          <a:lstStyle/>
          <a:p>
            <a:r>
              <a:rPr lang="en-US" sz="1600" dirty="0"/>
              <a:t>::Chef::</a:t>
            </a:r>
            <a:r>
              <a:rPr lang="en-US" sz="1600" dirty="0" err="1"/>
              <a:t>Recipe.send</a:t>
            </a:r>
            <a:r>
              <a:rPr lang="en-US" sz="1600" dirty="0"/>
              <a:t>(:include, </a:t>
            </a:r>
            <a:r>
              <a:rPr lang="en-US" sz="1600" dirty="0" err="1"/>
              <a:t>TFAWSCommon</a:t>
            </a:r>
            <a:r>
              <a:rPr lang="en-US" sz="1600" dirty="0"/>
              <a:t>::Functions)</a:t>
            </a:r>
          </a:p>
          <a:p>
            <a:endParaRPr lang="en-US" sz="1600" dirty="0"/>
          </a:p>
          <a:p>
            <a:r>
              <a:rPr lang="en-US" sz="1600" dirty="0" err="1"/>
              <a:t>app_short_name</a:t>
            </a:r>
            <a:r>
              <a:rPr lang="en-US" sz="1600" dirty="0"/>
              <a:t> = </a:t>
            </a:r>
            <a:r>
              <a:rPr lang="en-US" sz="1600" dirty="0" err="1"/>
              <a:t>get_opsworks_app_name</a:t>
            </a:r>
            <a:endParaRPr lang="en-US" sz="1600" dirty="0"/>
          </a:p>
          <a:p>
            <a:r>
              <a:rPr lang="en-US" sz="1600" dirty="0" err="1"/>
              <a:t>search_criteria</a:t>
            </a:r>
            <a:r>
              <a:rPr lang="en-US" sz="1600" dirty="0"/>
              <a:t> = "</a:t>
            </a:r>
            <a:r>
              <a:rPr lang="en-US" sz="1600" dirty="0" err="1"/>
              <a:t>shortname</a:t>
            </a:r>
            <a:r>
              <a:rPr lang="en-US" sz="1600" dirty="0"/>
              <a:t>:#{</a:t>
            </a:r>
            <a:r>
              <a:rPr lang="en-US" sz="1600" dirty="0" err="1"/>
              <a:t>app_short_name</a:t>
            </a:r>
            <a:r>
              <a:rPr lang="en-US" sz="1600" dirty="0"/>
              <a:t>}"</a:t>
            </a:r>
          </a:p>
          <a:p>
            <a:r>
              <a:rPr lang="en-US" sz="1600" dirty="0"/>
              <a:t>Chef::Log.info("Searching for app #{</a:t>
            </a:r>
            <a:r>
              <a:rPr lang="en-US" sz="1600" dirty="0" err="1"/>
              <a:t>search_criteria</a:t>
            </a:r>
            <a:r>
              <a:rPr lang="en-US" sz="1600" dirty="0"/>
              <a:t>}")</a:t>
            </a:r>
          </a:p>
          <a:p>
            <a:r>
              <a:rPr lang="en-US" sz="1600" dirty="0"/>
              <a:t>app = search("</a:t>
            </a:r>
            <a:r>
              <a:rPr lang="en-US" sz="1600" dirty="0" err="1"/>
              <a:t>aws_opsworks_app</a:t>
            </a:r>
            <a:r>
              <a:rPr lang="en-US" sz="1600" dirty="0"/>
              <a:t>","#{</a:t>
            </a:r>
            <a:r>
              <a:rPr lang="en-US" sz="1600" dirty="0" err="1"/>
              <a:t>search_criteria</a:t>
            </a:r>
            <a:r>
              <a:rPr lang="en-US" sz="1600" dirty="0"/>
              <a:t>}").first</a:t>
            </a:r>
          </a:p>
          <a:p>
            <a:endParaRPr lang="en-US" sz="1600" dirty="0"/>
          </a:p>
          <a:p>
            <a:r>
              <a:rPr lang="en-US" sz="1600" dirty="0">
                <a:solidFill>
                  <a:srgbClr val="FF0000"/>
                </a:solidFill>
              </a:rPr>
              <a:t>template "#{node['</a:t>
            </a:r>
            <a:r>
              <a:rPr lang="en-US" sz="1600" dirty="0" err="1">
                <a:solidFill>
                  <a:srgbClr val="FF0000"/>
                </a:solidFill>
              </a:rPr>
              <a:t>tf_scms</a:t>
            </a:r>
            <a:r>
              <a:rPr lang="en-US" sz="1600" dirty="0">
                <a:solidFill>
                  <a:srgbClr val="FF0000"/>
                </a:solidFill>
              </a:rPr>
              <a:t>']['</a:t>
            </a:r>
            <a:r>
              <a:rPr lang="en-US" sz="1600" dirty="0" err="1">
                <a:solidFill>
                  <a:srgbClr val="FF0000"/>
                </a:solidFill>
              </a:rPr>
              <a:t>cf_home</a:t>
            </a:r>
            <a:r>
              <a:rPr lang="en-US" sz="1600" dirty="0">
                <a:solidFill>
                  <a:srgbClr val="FF0000"/>
                </a:solidFill>
              </a:rPr>
              <a:t>']}/lib/neo-cron.xml" do</a:t>
            </a:r>
          </a:p>
          <a:p>
            <a:r>
              <a:rPr lang="en-US" sz="1600" dirty="0"/>
              <a:t>	</a:t>
            </a:r>
            <a:r>
              <a:rPr lang="en-US" sz="1600" dirty="0">
                <a:solidFill>
                  <a:srgbClr val="FF0000"/>
                </a:solidFill>
              </a:rPr>
              <a:t>if app['environment']['layer'] == 'commerce'</a:t>
            </a:r>
          </a:p>
          <a:p>
            <a:r>
              <a:rPr lang="en-US" sz="1600" dirty="0">
                <a:solidFill>
                  <a:srgbClr val="FF0000"/>
                </a:solidFill>
              </a:rPr>
              <a:t>   	  source 'commerce-neo-</a:t>
            </a:r>
            <a:r>
              <a:rPr lang="en-US" sz="1600" dirty="0" err="1">
                <a:solidFill>
                  <a:srgbClr val="FF0000"/>
                </a:solidFill>
              </a:rPr>
              <a:t>cron.xml.erb</a:t>
            </a:r>
            <a:r>
              <a:rPr lang="en-US" sz="1600" dirty="0">
                <a:solidFill>
                  <a:srgbClr val="FF0000"/>
                </a:solidFill>
              </a:rPr>
              <a:t>'</a:t>
            </a:r>
          </a:p>
          <a:p>
            <a:r>
              <a:rPr lang="en-US" sz="1600" dirty="0">
                <a:solidFill>
                  <a:srgbClr val="FF0000"/>
                </a:solidFill>
              </a:rPr>
              <a:t>	</a:t>
            </a:r>
            <a:r>
              <a:rPr lang="en-US" sz="1600" dirty="0" err="1">
                <a:solidFill>
                  <a:srgbClr val="FF0000"/>
                </a:solidFill>
              </a:rPr>
              <a:t>elsif</a:t>
            </a:r>
            <a:r>
              <a:rPr lang="en-US" sz="1600" dirty="0">
                <a:solidFill>
                  <a:srgbClr val="FF0000"/>
                </a:solidFill>
              </a:rPr>
              <a:t> app['environment']['layer'] == 'admin'</a:t>
            </a:r>
          </a:p>
          <a:p>
            <a:r>
              <a:rPr lang="en-US" sz="1600" dirty="0">
                <a:solidFill>
                  <a:srgbClr val="FF0000"/>
                </a:solidFill>
              </a:rPr>
              <a:t>   	  source 'admin-neo-</a:t>
            </a:r>
            <a:r>
              <a:rPr lang="en-US" sz="1600" dirty="0" err="1">
                <a:solidFill>
                  <a:srgbClr val="FF0000"/>
                </a:solidFill>
              </a:rPr>
              <a:t>cron.xml.erb</a:t>
            </a:r>
            <a:r>
              <a:rPr lang="en-US" sz="1600" dirty="0">
                <a:solidFill>
                  <a:srgbClr val="FF0000"/>
                </a:solidFill>
              </a:rPr>
              <a:t>'</a:t>
            </a:r>
          </a:p>
          <a:p>
            <a:r>
              <a:rPr lang="en-US" sz="1600" dirty="0">
                <a:solidFill>
                  <a:srgbClr val="FF0000"/>
                </a:solidFill>
              </a:rPr>
              <a:t>	else</a:t>
            </a:r>
          </a:p>
          <a:p>
            <a:r>
              <a:rPr lang="en-US" sz="1600" dirty="0">
                <a:solidFill>
                  <a:srgbClr val="FF0000"/>
                </a:solidFill>
              </a:rPr>
              <a:t>  	 Chef::</a:t>
            </a:r>
            <a:r>
              <a:rPr lang="en-US" sz="1600" dirty="0" err="1">
                <a:solidFill>
                  <a:srgbClr val="FF0000"/>
                </a:solidFill>
              </a:rPr>
              <a:t>Log.fatal</a:t>
            </a:r>
            <a:r>
              <a:rPr lang="en-US" sz="1600" dirty="0">
                <a:solidFill>
                  <a:srgbClr val="FF0000"/>
                </a:solidFill>
              </a:rPr>
              <a:t>("********** Unknown layer  ********** ")</a:t>
            </a:r>
          </a:p>
          <a:p>
            <a:r>
              <a:rPr lang="en-US" sz="1600" dirty="0">
                <a:solidFill>
                  <a:srgbClr val="FF0000"/>
                </a:solidFill>
              </a:rPr>
              <a:t>	end</a:t>
            </a:r>
          </a:p>
          <a:p>
            <a:r>
              <a:rPr lang="en-US" sz="1600" dirty="0"/>
              <a:t>End</a:t>
            </a:r>
          </a:p>
          <a:p>
            <a:endParaRPr lang="en-US" sz="1600" dirty="0"/>
          </a:p>
          <a:p>
            <a:endParaRPr lang="en-US" sz="1600" dirty="0"/>
          </a:p>
          <a:p>
            <a:endParaRPr lang="en-US" sz="1600" dirty="0"/>
          </a:p>
          <a:p>
            <a:endParaRPr lang="en-US" sz="1600" dirty="0"/>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Cookbooks / Recipes – </a:t>
            </a:r>
            <a:r>
              <a:rPr lang="en-US" dirty="0" err="1"/>
              <a:t>deploy.rb</a:t>
            </a:r>
            <a:r>
              <a:rPr lang="en-US" dirty="0"/>
              <a:t> </a:t>
            </a:r>
          </a:p>
        </p:txBody>
      </p:sp>
      <p:sp>
        <p:nvSpPr>
          <p:cNvPr id="3" name="Rectangle 2"/>
          <p:cNvSpPr/>
          <p:nvPr/>
        </p:nvSpPr>
        <p:spPr>
          <a:xfrm>
            <a:off x="0" y="692817"/>
            <a:ext cx="9143999" cy="5509200"/>
          </a:xfrm>
          <a:prstGeom prst="rect">
            <a:avLst/>
          </a:prstGeom>
        </p:spPr>
        <p:txBody>
          <a:bodyPr wrap="square">
            <a:spAutoFit/>
          </a:bodyPr>
          <a:lstStyle/>
          <a:p>
            <a:r>
              <a:rPr lang="en-US" sz="1600" dirty="0"/>
              <a:t>## download the shared-static file from S3</a:t>
            </a:r>
          </a:p>
          <a:p>
            <a:r>
              <a:rPr lang="en-US" sz="1600" dirty="0"/>
              <a:t> aws_s3_file </a:t>
            </a:r>
            <a:r>
              <a:rPr lang="en-US" sz="1600" dirty="0" err="1"/>
              <a:t>local_scms_file_path</a:t>
            </a:r>
            <a:r>
              <a:rPr lang="en-US" sz="1600" dirty="0"/>
              <a:t> do</a:t>
            </a:r>
          </a:p>
          <a:p>
            <a:r>
              <a:rPr lang="en-US" sz="1600" dirty="0"/>
              <a:t>   bucket s3_bucket_name</a:t>
            </a:r>
          </a:p>
          <a:p>
            <a:r>
              <a:rPr lang="en-US" sz="1600" dirty="0"/>
              <a:t>   </a:t>
            </a:r>
            <a:r>
              <a:rPr lang="en-US" sz="1600" dirty="0" err="1"/>
              <a:t>remote_path</a:t>
            </a:r>
            <a:r>
              <a:rPr lang="en-US" sz="1600" dirty="0"/>
              <a:t> s3_path</a:t>
            </a:r>
          </a:p>
          <a:p>
            <a:r>
              <a:rPr lang="en-US" sz="1600" dirty="0"/>
              <a:t>   region s3_region</a:t>
            </a:r>
          </a:p>
          <a:p>
            <a:r>
              <a:rPr lang="en-US" sz="1600" dirty="0"/>
              <a:t>end</a:t>
            </a:r>
          </a:p>
          <a:p>
            <a:endParaRPr lang="en-US" sz="1600" dirty="0"/>
          </a:p>
          <a:p>
            <a:r>
              <a:rPr lang="en-US" sz="1600" dirty="0"/>
              <a:t>Chef::Log.info('*** start unzip')</a:t>
            </a:r>
          </a:p>
          <a:p>
            <a:r>
              <a:rPr lang="en-US" sz="1600" dirty="0"/>
              <a:t>## unzip the </a:t>
            </a:r>
            <a:r>
              <a:rPr lang="en-US" sz="1600" dirty="0" err="1"/>
              <a:t>scms</a:t>
            </a:r>
            <a:endParaRPr lang="en-US" sz="1600" dirty="0"/>
          </a:p>
          <a:p>
            <a:r>
              <a:rPr lang="en-US" sz="1600" dirty="0" err="1">
                <a:solidFill>
                  <a:srgbClr val="FF0000"/>
                </a:solidFill>
              </a:rPr>
              <a:t>windows_zipfile</a:t>
            </a:r>
            <a:r>
              <a:rPr lang="en-US" sz="1600" dirty="0">
                <a:solidFill>
                  <a:srgbClr val="FF0000"/>
                </a:solidFill>
              </a:rPr>
              <a:t> "D:\\web\\</a:t>
            </a:r>
            <a:r>
              <a:rPr lang="en-US" sz="1600" dirty="0" err="1">
                <a:solidFill>
                  <a:srgbClr val="FF0000"/>
                </a:solidFill>
              </a:rPr>
              <a:t>scms</a:t>
            </a:r>
            <a:r>
              <a:rPr lang="en-US" sz="1600" dirty="0">
                <a:solidFill>
                  <a:srgbClr val="FF0000"/>
                </a:solidFill>
              </a:rPr>
              <a:t>" do</a:t>
            </a:r>
          </a:p>
          <a:p>
            <a:r>
              <a:rPr lang="en-US" sz="1600" dirty="0">
                <a:solidFill>
                  <a:srgbClr val="FF0000"/>
                </a:solidFill>
              </a:rPr>
              <a:t>  source </a:t>
            </a:r>
            <a:r>
              <a:rPr lang="en-US" sz="1600" dirty="0" err="1">
                <a:solidFill>
                  <a:srgbClr val="FF0000"/>
                </a:solidFill>
              </a:rPr>
              <a:t>local_scms_file_path</a:t>
            </a:r>
            <a:endParaRPr lang="en-US" sz="1600" dirty="0">
              <a:solidFill>
                <a:srgbClr val="FF0000"/>
              </a:solidFill>
            </a:endParaRPr>
          </a:p>
          <a:p>
            <a:r>
              <a:rPr lang="en-US" sz="1600" dirty="0">
                <a:solidFill>
                  <a:srgbClr val="FF0000"/>
                </a:solidFill>
              </a:rPr>
              <a:t>  action :unzip</a:t>
            </a:r>
          </a:p>
          <a:p>
            <a:r>
              <a:rPr lang="en-US" sz="1600" dirty="0">
                <a:solidFill>
                  <a:srgbClr val="FF0000"/>
                </a:solidFill>
              </a:rPr>
              <a:t>  overwrite true</a:t>
            </a:r>
          </a:p>
          <a:p>
            <a:r>
              <a:rPr lang="en-US" sz="1600" dirty="0">
                <a:solidFill>
                  <a:srgbClr val="FF0000"/>
                </a:solidFill>
              </a:rPr>
              <a:t>end</a:t>
            </a:r>
          </a:p>
          <a:p>
            <a:r>
              <a:rPr lang="en-US" sz="1600" dirty="0"/>
              <a:t>Chef::Log.info('*** stop unzip')</a:t>
            </a:r>
          </a:p>
          <a:p>
            <a:endParaRPr lang="en-US" sz="1600" dirty="0"/>
          </a:p>
          <a:p>
            <a:r>
              <a:rPr lang="en-US" sz="1600" dirty="0"/>
              <a:t>Chef::Log.info('*** start </a:t>
            </a:r>
            <a:r>
              <a:rPr lang="en-US" sz="1600" dirty="0" err="1"/>
              <a:t>cfstart</a:t>
            </a:r>
            <a:r>
              <a:rPr lang="en-US" sz="1600" dirty="0"/>
              <a:t> deploy')</a:t>
            </a:r>
          </a:p>
          <a:p>
            <a:endParaRPr lang="en-US" sz="1600" dirty="0"/>
          </a:p>
          <a:p>
            <a:r>
              <a:rPr lang="en-US" sz="1600" dirty="0"/>
              <a:t>#stop </a:t>
            </a:r>
            <a:r>
              <a:rPr lang="en-US" sz="1600" dirty="0" err="1"/>
              <a:t>cf</a:t>
            </a:r>
            <a:r>
              <a:rPr lang="en-US" sz="1600" dirty="0"/>
              <a:t> windows services</a:t>
            </a:r>
          </a:p>
          <a:p>
            <a:r>
              <a:rPr lang="en-US" sz="1600" dirty="0" err="1"/>
              <a:t>include_recipe</a:t>
            </a:r>
            <a:r>
              <a:rPr lang="en-US" sz="1600" dirty="0"/>
              <a:t> '</a:t>
            </a:r>
            <a:r>
              <a:rPr lang="en-US" sz="1600" dirty="0" err="1"/>
              <a:t>tf_scms</a:t>
            </a:r>
            <a:r>
              <a:rPr lang="en-US" sz="1600" dirty="0"/>
              <a:t>::_</a:t>
            </a:r>
            <a:r>
              <a:rPr lang="en-US" sz="1600" dirty="0" err="1"/>
              <a:t>cfstart</a:t>
            </a:r>
            <a:r>
              <a:rPr lang="en-US" sz="1600" dirty="0"/>
              <a:t>'</a:t>
            </a:r>
          </a:p>
          <a:p>
            <a:endParaRPr lang="en-US" sz="1600" dirty="0"/>
          </a:p>
          <a:p>
            <a:r>
              <a:rPr lang="en-US" sz="1600" dirty="0"/>
              <a:t>Chef::Log.info('*** stop </a:t>
            </a:r>
            <a:r>
              <a:rPr lang="en-US" sz="1600" dirty="0" err="1"/>
              <a:t>cfstart</a:t>
            </a:r>
            <a:r>
              <a:rPr lang="en-US" sz="1600" dirty="0"/>
              <a:t> deploy')</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API Manager</a:t>
            </a:r>
          </a:p>
        </p:txBody>
      </p:sp>
      <p:sp>
        <p:nvSpPr>
          <p:cNvPr id="6" name="Rectangle 5"/>
          <p:cNvSpPr/>
          <p:nvPr/>
        </p:nvSpPr>
        <p:spPr>
          <a:xfrm>
            <a:off x="1601853" y="2585740"/>
            <a:ext cx="5775876" cy="923330"/>
          </a:xfrm>
          <a:prstGeom prst="rect">
            <a:avLst/>
          </a:prstGeom>
          <a:noFill/>
        </p:spPr>
        <p:txBody>
          <a:bodyPr wrap="none" lIns="91440" tIns="45720" rIns="91440" bIns="45720">
            <a:spAutoFit/>
          </a:bodyPr>
          <a:lstStyle/>
          <a:p>
            <a:pPr algn="ct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The API Manager</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42888" y="802433"/>
          <a:ext cx="8677275" cy="5355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solidFill>
            <a:srgbClr val="FF0000"/>
          </a:solidFill>
        </p:spPr>
        <p:txBody>
          <a:bodyPr/>
          <a:lstStyle/>
          <a:p>
            <a:r>
              <a:rPr lang="en-US" dirty="0"/>
              <a:t>Agenda</a:t>
            </a:r>
          </a:p>
        </p:txBody>
      </p:sp>
      <mc:AlternateContent xmlns:mc="http://schemas.openxmlformats.org/markup-compatibility/2006" xmlns:p14="http://schemas.microsoft.com/office/powerpoint/2010/main">
        <mc:Choice Requires="p14">
          <p:contentPart p14:bwMode="auto" r:id="rId8">
            <p14:nvContentPartPr>
              <p14:cNvPr id="37890" name="Ink 2"/>
              <p14:cNvContentPartPr>
                <a14:cpLocks xmlns:a14="http://schemas.microsoft.com/office/drawing/2010/main" noRot="1" noChangeAspect="1" noEditPoints="1" noChangeArrowheads="1" noChangeShapeType="1"/>
              </p14:cNvContentPartPr>
              <p14:nvPr/>
            </p14:nvContentPartPr>
            <p14:xfrm>
              <a:off x="152400" y="3787775"/>
              <a:ext cx="46038" cy="90488"/>
            </p14:xfrm>
          </p:contentPart>
        </mc:Choice>
        <mc:Fallback xmlns="">
          <p:pic>
            <p:nvPicPr>
              <p:cNvPr id="37890" name="Ink 2"/>
              <p:cNvPicPr>
                <a:picLocks noRot="1" noChangeAspect="1" noEditPoints="1" noChangeArrowheads="1" noChangeShapeType="1"/>
              </p:cNvPicPr>
              <p:nvPr/>
            </p:nvPicPr>
            <p:blipFill>
              <a:blip r:embed="rId9"/>
              <a:stretch>
                <a:fillRect/>
              </a:stretch>
            </p:blipFill>
            <p:spPr>
              <a:xfrm>
                <a:off x="143049" y="3778549"/>
                <a:ext cx="64741" cy="108940"/>
              </a:xfrm>
              <a:prstGeom prst="rect">
                <a:avLst/>
              </a:prstGeom>
            </p:spPr>
          </p:pic>
        </mc:Fallback>
      </mc:AlternateContent>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latin typeface="Adobe Clean Light" panose="020B0303020404020204" pitchFamily="34" charset="0"/>
              </a:rPr>
              <a:t>Why API Management?</a:t>
            </a:r>
            <a:endParaRPr lang="en-US" dirty="0"/>
          </a:p>
        </p:txBody>
      </p:sp>
      <p:pic>
        <p:nvPicPr>
          <p:cNvPr id="5" name="Picture 4" descr="Image result for documentation icon"/>
          <p:cNvPicPr>
            <a:picLocks noGrp="1" noChangeAspect="1" noChangeArrowheads="1"/>
          </p:cNvPicPr>
          <p:nvPr/>
        </p:nvPicPr>
        <p:blipFill rotWithShape="1">
          <a:blip r:embed="rId2">
            <a:extLst>
              <a:ext uri="{28A0092B-C50C-407E-A947-70E740481C1C}">
                <a14:useLocalDpi xmlns:a14="http://schemas.microsoft.com/office/drawing/2010/main" val="0"/>
              </a:ext>
            </a:extLst>
          </a:blip>
          <a:srcRect l="19130" r="15623"/>
          <a:stretch/>
        </p:blipFill>
        <p:spPr bwMode="auto">
          <a:xfrm>
            <a:off x="7338742" y="1391017"/>
            <a:ext cx="1805258" cy="15236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analytics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656" y="1420146"/>
            <a:ext cx="1488618" cy="14886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security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29" y="1501519"/>
            <a:ext cx="1325871" cy="13258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portal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2105" y="3729523"/>
            <a:ext cx="1379062" cy="13790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version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9067" y="1373693"/>
            <a:ext cx="1480613" cy="1480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testing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6725" y="3676260"/>
            <a:ext cx="1385550" cy="138555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6"/>
          <p:cNvSpPr txBox="1"/>
          <p:nvPr/>
        </p:nvSpPr>
        <p:spPr>
          <a:xfrm>
            <a:off x="226628" y="2991102"/>
            <a:ext cx="1816266" cy="36920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Security &amp; Access</a:t>
            </a:r>
          </a:p>
        </p:txBody>
      </p:sp>
      <p:sp>
        <p:nvSpPr>
          <p:cNvPr id="13" name="TextBox 15"/>
          <p:cNvSpPr txBox="1"/>
          <p:nvPr/>
        </p:nvSpPr>
        <p:spPr>
          <a:xfrm>
            <a:off x="2776126" y="2965960"/>
            <a:ext cx="1166490" cy="36923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Versioning</a:t>
            </a:r>
          </a:p>
        </p:txBody>
      </p:sp>
      <p:sp>
        <p:nvSpPr>
          <p:cNvPr id="14" name="TextBox 16"/>
          <p:cNvSpPr txBox="1"/>
          <p:nvPr/>
        </p:nvSpPr>
        <p:spPr>
          <a:xfrm>
            <a:off x="5011324" y="2962786"/>
            <a:ext cx="1033284" cy="36923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Analytics</a:t>
            </a:r>
          </a:p>
        </p:txBody>
      </p:sp>
      <p:sp>
        <p:nvSpPr>
          <p:cNvPr id="15" name="TextBox 17"/>
          <p:cNvSpPr txBox="1"/>
          <p:nvPr/>
        </p:nvSpPr>
        <p:spPr>
          <a:xfrm>
            <a:off x="7338742" y="2962786"/>
            <a:ext cx="1645791" cy="36923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Documentation</a:t>
            </a:r>
          </a:p>
        </p:txBody>
      </p:sp>
      <p:sp>
        <p:nvSpPr>
          <p:cNvPr id="16" name="TextBox 18"/>
          <p:cNvSpPr txBox="1"/>
          <p:nvPr/>
        </p:nvSpPr>
        <p:spPr>
          <a:xfrm>
            <a:off x="7742430" y="5112236"/>
            <a:ext cx="838410" cy="36923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Portals</a:t>
            </a:r>
          </a:p>
        </p:txBody>
      </p:sp>
      <p:sp>
        <p:nvSpPr>
          <p:cNvPr id="17" name="TextBox 19"/>
          <p:cNvSpPr txBox="1"/>
          <p:nvPr/>
        </p:nvSpPr>
        <p:spPr>
          <a:xfrm>
            <a:off x="5108568" y="5118246"/>
            <a:ext cx="838794" cy="36923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Testing</a:t>
            </a:r>
          </a:p>
        </p:txBody>
      </p:sp>
      <p:pic>
        <p:nvPicPr>
          <p:cNvPr id="18" name="Picture 17" descr="Image result for caching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20581" y="3679433"/>
            <a:ext cx="1275640" cy="127564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22"/>
          <p:cNvSpPr txBox="1"/>
          <p:nvPr/>
        </p:nvSpPr>
        <p:spPr>
          <a:xfrm>
            <a:off x="2895510" y="5118246"/>
            <a:ext cx="925782" cy="36923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Caching</a:t>
            </a:r>
          </a:p>
        </p:txBody>
      </p:sp>
      <p:sp>
        <p:nvSpPr>
          <p:cNvPr id="20" name="TextBox 21"/>
          <p:cNvSpPr txBox="1"/>
          <p:nvPr/>
        </p:nvSpPr>
        <p:spPr>
          <a:xfrm>
            <a:off x="717127" y="5118278"/>
            <a:ext cx="521297" cy="36920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SLA</a:t>
            </a:r>
          </a:p>
        </p:txBody>
      </p:sp>
      <p:pic>
        <p:nvPicPr>
          <p:cNvPr id="21" name="Picture 20" descr="Image result for service level agreem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5253" y="3766530"/>
            <a:ext cx="1305047" cy="130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72908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API Manager vs API Gateway</a:t>
            </a:r>
          </a:p>
        </p:txBody>
      </p:sp>
      <p:sp>
        <p:nvSpPr>
          <p:cNvPr id="3" name="TextBox 2"/>
          <p:cNvSpPr txBox="1"/>
          <p:nvPr/>
        </p:nvSpPr>
        <p:spPr>
          <a:xfrm>
            <a:off x="157943" y="799266"/>
            <a:ext cx="8657178" cy="1938992"/>
          </a:xfrm>
          <a:prstGeom prst="rect">
            <a:avLst/>
          </a:prstGeom>
          <a:noFill/>
        </p:spPr>
        <p:txBody>
          <a:bodyPr wrap="none" rtlCol="0">
            <a:spAutoFit/>
          </a:bodyPr>
          <a:lstStyle/>
          <a:p>
            <a:r>
              <a:rPr lang="en-US" dirty="0">
                <a:solidFill>
                  <a:schemeClr val="accent1">
                    <a:lumMod val="75000"/>
                  </a:schemeClr>
                </a:solidFill>
              </a:rPr>
              <a:t>API Gateway </a:t>
            </a:r>
            <a:r>
              <a:rPr lang="en-US" dirty="0"/>
              <a:t>– acts as an interface (front door) to services, </a:t>
            </a:r>
          </a:p>
          <a:p>
            <a:r>
              <a:rPr lang="en-US" dirty="0"/>
              <a:t>offering possibly authorization and authentication semantics.  </a:t>
            </a:r>
          </a:p>
          <a:p>
            <a:r>
              <a:rPr lang="en-US" dirty="0"/>
              <a:t>Some API Gateways provide some additional functionality but </a:t>
            </a:r>
          </a:p>
          <a:p>
            <a:r>
              <a:rPr lang="en-US" dirty="0"/>
              <a:t>basic concept remains.</a:t>
            </a:r>
          </a:p>
          <a:p>
            <a:endParaRPr lang="en-US" dirty="0"/>
          </a:p>
        </p:txBody>
      </p:sp>
      <p:sp>
        <p:nvSpPr>
          <p:cNvPr id="4" name="TextBox 3"/>
          <p:cNvSpPr txBox="1"/>
          <p:nvPr/>
        </p:nvSpPr>
        <p:spPr>
          <a:xfrm>
            <a:off x="157943" y="2768905"/>
            <a:ext cx="8884996" cy="1569660"/>
          </a:xfrm>
          <a:prstGeom prst="rect">
            <a:avLst/>
          </a:prstGeom>
          <a:noFill/>
        </p:spPr>
        <p:txBody>
          <a:bodyPr wrap="none" rtlCol="0">
            <a:spAutoFit/>
          </a:bodyPr>
          <a:lstStyle/>
          <a:p>
            <a:r>
              <a:rPr lang="en-US" dirty="0">
                <a:solidFill>
                  <a:schemeClr val="accent1">
                    <a:lumMod val="75000"/>
                  </a:schemeClr>
                </a:solidFill>
              </a:rPr>
              <a:t>API Manager </a:t>
            </a:r>
            <a:r>
              <a:rPr lang="en-US" dirty="0"/>
              <a:t>- provide functionality like versioning, caching, </a:t>
            </a:r>
          </a:p>
          <a:p>
            <a:r>
              <a:rPr lang="en-US" dirty="0"/>
              <a:t>rate limiting, usage reporting, credential administration, </a:t>
            </a:r>
          </a:p>
          <a:p>
            <a:r>
              <a:rPr lang="en-US" dirty="0"/>
              <a:t>diagnostics, scalability, access control and security.  Provides a </a:t>
            </a:r>
          </a:p>
          <a:p>
            <a:r>
              <a:rPr lang="en-US" dirty="0"/>
              <a:t>API Gateway</a:t>
            </a:r>
          </a:p>
        </p:txBody>
      </p:sp>
    </p:spTree>
    <p:extLst>
      <p:ext uri="{BB962C8B-B14F-4D97-AF65-F5344CB8AC3E}">
        <p14:creationId xmlns:p14="http://schemas.microsoft.com/office/powerpoint/2010/main" val="296658341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Adobe API Manager</a:t>
            </a:r>
          </a:p>
        </p:txBody>
      </p:sp>
      <p:sp>
        <p:nvSpPr>
          <p:cNvPr id="27" name="TextBox 26"/>
          <p:cNvSpPr txBox="1"/>
          <p:nvPr/>
        </p:nvSpPr>
        <p:spPr>
          <a:xfrm>
            <a:off x="86079" y="881149"/>
            <a:ext cx="1229824" cy="461665"/>
          </a:xfrm>
          <a:prstGeom prst="rect">
            <a:avLst/>
          </a:prstGeom>
          <a:noFill/>
        </p:spPr>
        <p:txBody>
          <a:bodyPr wrap="none" rtlCol="0" anchor="ctr" anchorCtr="1">
            <a:spAutoFit/>
          </a:bodyPr>
          <a:lstStyle/>
          <a:p>
            <a:r>
              <a:rPr lang="en-US" dirty="0">
                <a:solidFill>
                  <a:schemeClr val="accent1">
                    <a:lumMod val="75000"/>
                  </a:schemeClr>
                </a:solidFill>
              </a:rPr>
              <a:t>Speedy</a:t>
            </a:r>
          </a:p>
        </p:txBody>
      </p:sp>
      <p:sp>
        <p:nvSpPr>
          <p:cNvPr id="28" name="TextBox 27"/>
          <p:cNvSpPr txBox="1"/>
          <p:nvPr/>
        </p:nvSpPr>
        <p:spPr>
          <a:xfrm>
            <a:off x="86079" y="2722613"/>
            <a:ext cx="1367682" cy="461665"/>
          </a:xfrm>
          <a:prstGeom prst="rect">
            <a:avLst/>
          </a:prstGeom>
          <a:noFill/>
        </p:spPr>
        <p:txBody>
          <a:bodyPr wrap="none" rtlCol="0" anchor="ctr" anchorCtr="1">
            <a:spAutoFit/>
          </a:bodyPr>
          <a:lstStyle/>
          <a:p>
            <a:r>
              <a:rPr lang="en-US" dirty="0">
                <a:solidFill>
                  <a:schemeClr val="accent1">
                    <a:lumMod val="75000"/>
                  </a:schemeClr>
                </a:solidFill>
              </a:rPr>
              <a:t>Scalable</a:t>
            </a:r>
          </a:p>
        </p:txBody>
      </p:sp>
      <p:sp>
        <p:nvSpPr>
          <p:cNvPr id="29" name="TextBox 28"/>
          <p:cNvSpPr txBox="1"/>
          <p:nvPr/>
        </p:nvSpPr>
        <p:spPr>
          <a:xfrm>
            <a:off x="86079" y="4120126"/>
            <a:ext cx="1127232" cy="461665"/>
          </a:xfrm>
          <a:prstGeom prst="rect">
            <a:avLst/>
          </a:prstGeom>
          <a:noFill/>
        </p:spPr>
        <p:txBody>
          <a:bodyPr wrap="none" rtlCol="0" anchor="ctr" anchorCtr="1">
            <a:spAutoFit/>
          </a:bodyPr>
          <a:lstStyle/>
          <a:p>
            <a:r>
              <a:rPr lang="en-US" dirty="0">
                <a:solidFill>
                  <a:schemeClr val="accent1">
                    <a:lumMod val="75000"/>
                  </a:schemeClr>
                </a:solidFill>
              </a:rPr>
              <a:t>Simple</a:t>
            </a:r>
          </a:p>
        </p:txBody>
      </p:sp>
      <p:sp>
        <p:nvSpPr>
          <p:cNvPr id="32" name="TextBox 31"/>
          <p:cNvSpPr txBox="1"/>
          <p:nvPr/>
        </p:nvSpPr>
        <p:spPr>
          <a:xfrm>
            <a:off x="1453761" y="931333"/>
            <a:ext cx="6891630" cy="707886"/>
          </a:xfrm>
          <a:prstGeom prst="rect">
            <a:avLst/>
          </a:prstGeom>
          <a:noFill/>
        </p:spPr>
        <p:txBody>
          <a:bodyPr wrap="none" rtlCol="0">
            <a:spAutoFit/>
          </a:bodyPr>
          <a:lstStyle/>
          <a:p>
            <a:pPr defTabSz="1088291"/>
            <a:r>
              <a:rPr lang="en-US" sz="2000" dirty="0">
                <a:solidFill>
                  <a:srgbClr val="000000"/>
                </a:solidFill>
                <a:latin typeface="+mn-lt"/>
              </a:rPr>
              <a:t>Throughput on single node – More than a billion requests</a:t>
            </a:r>
          </a:p>
          <a:p>
            <a:pPr defTabSz="1088291"/>
            <a:r>
              <a:rPr lang="en-US" sz="2000" dirty="0">
                <a:solidFill>
                  <a:srgbClr val="000000"/>
                </a:solidFill>
                <a:latin typeface="+mn-lt"/>
              </a:rPr>
              <a:t> per day!</a:t>
            </a:r>
          </a:p>
        </p:txBody>
      </p:sp>
      <p:sp>
        <p:nvSpPr>
          <p:cNvPr id="33" name="Rectangle 32"/>
          <p:cNvSpPr/>
          <p:nvPr/>
        </p:nvSpPr>
        <p:spPr>
          <a:xfrm>
            <a:off x="1453761" y="1596773"/>
            <a:ext cx="7109125" cy="707886"/>
          </a:xfrm>
          <a:prstGeom prst="rect">
            <a:avLst/>
          </a:prstGeom>
        </p:spPr>
        <p:txBody>
          <a:bodyPr wrap="square">
            <a:spAutoFit/>
          </a:bodyPr>
          <a:lstStyle/>
          <a:p>
            <a:pPr defTabSz="1088291"/>
            <a:r>
              <a:rPr lang="en-US" sz="2000" dirty="0">
                <a:solidFill>
                  <a:srgbClr val="000000"/>
                </a:solidFill>
                <a:latin typeface="+mn-lt"/>
              </a:rPr>
              <a:t>Negligible latency for thousands of concurrent users – less than 30ms</a:t>
            </a:r>
          </a:p>
        </p:txBody>
      </p:sp>
      <p:sp>
        <p:nvSpPr>
          <p:cNvPr id="36" name="Rectangle 35"/>
          <p:cNvSpPr/>
          <p:nvPr/>
        </p:nvSpPr>
        <p:spPr>
          <a:xfrm>
            <a:off x="1453761" y="2776266"/>
            <a:ext cx="5439398" cy="400110"/>
          </a:xfrm>
          <a:prstGeom prst="rect">
            <a:avLst/>
          </a:prstGeom>
        </p:spPr>
        <p:txBody>
          <a:bodyPr wrap="square">
            <a:spAutoFit/>
          </a:bodyPr>
          <a:lstStyle/>
          <a:p>
            <a:pPr defTabSz="1088291"/>
            <a:r>
              <a:rPr lang="en-US" sz="2000" dirty="0">
                <a:solidFill>
                  <a:srgbClr val="000000"/>
                </a:solidFill>
                <a:latin typeface="+mn-lt"/>
              </a:rPr>
              <a:t>Throughput – 1.8x per additional node</a:t>
            </a:r>
          </a:p>
        </p:txBody>
      </p:sp>
      <p:sp>
        <p:nvSpPr>
          <p:cNvPr id="37" name="Rectangle 36"/>
          <p:cNvSpPr/>
          <p:nvPr/>
        </p:nvSpPr>
        <p:spPr>
          <a:xfrm>
            <a:off x="1453761" y="3132623"/>
            <a:ext cx="5114658" cy="400110"/>
          </a:xfrm>
          <a:prstGeom prst="rect">
            <a:avLst/>
          </a:prstGeom>
        </p:spPr>
        <p:txBody>
          <a:bodyPr wrap="square">
            <a:spAutoFit/>
          </a:bodyPr>
          <a:lstStyle/>
          <a:p>
            <a:pPr defTabSz="1088291"/>
            <a:r>
              <a:rPr lang="en-US" sz="2000" dirty="0">
                <a:solidFill>
                  <a:srgbClr val="000000"/>
                </a:solidFill>
                <a:latin typeface="+mn-lt"/>
              </a:rPr>
              <a:t>Users – 2x more per additional node</a:t>
            </a:r>
          </a:p>
        </p:txBody>
      </p:sp>
      <p:sp>
        <p:nvSpPr>
          <p:cNvPr id="38" name="Rectangle 37"/>
          <p:cNvSpPr/>
          <p:nvPr/>
        </p:nvSpPr>
        <p:spPr>
          <a:xfrm>
            <a:off x="1453761" y="3486982"/>
            <a:ext cx="5772684" cy="400110"/>
          </a:xfrm>
          <a:prstGeom prst="rect">
            <a:avLst/>
          </a:prstGeom>
        </p:spPr>
        <p:txBody>
          <a:bodyPr wrap="square">
            <a:spAutoFit/>
          </a:bodyPr>
          <a:lstStyle/>
          <a:p>
            <a:pPr defTabSz="1088291"/>
            <a:r>
              <a:rPr lang="en-US" sz="2000" dirty="0">
                <a:solidFill>
                  <a:srgbClr val="000000"/>
                </a:solidFill>
                <a:latin typeface="+mn-lt"/>
              </a:rPr>
              <a:t>Latency – continues to be less than 30ms</a:t>
            </a:r>
          </a:p>
        </p:txBody>
      </p:sp>
      <p:sp>
        <p:nvSpPr>
          <p:cNvPr id="39" name="Rectangle 38"/>
          <p:cNvSpPr/>
          <p:nvPr/>
        </p:nvSpPr>
        <p:spPr>
          <a:xfrm>
            <a:off x="1501701" y="5204016"/>
            <a:ext cx="4331743" cy="400110"/>
          </a:xfrm>
          <a:prstGeom prst="rect">
            <a:avLst/>
          </a:prstGeom>
        </p:spPr>
        <p:txBody>
          <a:bodyPr wrap="square">
            <a:spAutoFit/>
          </a:bodyPr>
          <a:lstStyle/>
          <a:p>
            <a:r>
              <a:rPr lang="en-US" sz="2000" dirty="0">
                <a:latin typeface="+mn-lt"/>
              </a:rPr>
              <a:t>Simplified and distinct API workflows</a:t>
            </a:r>
          </a:p>
        </p:txBody>
      </p:sp>
      <p:sp>
        <p:nvSpPr>
          <p:cNvPr id="40" name="Rectangle 39"/>
          <p:cNvSpPr/>
          <p:nvPr/>
        </p:nvSpPr>
        <p:spPr>
          <a:xfrm>
            <a:off x="1510476" y="4510760"/>
            <a:ext cx="2690160" cy="400110"/>
          </a:xfrm>
          <a:prstGeom prst="rect">
            <a:avLst/>
          </a:prstGeom>
        </p:spPr>
        <p:txBody>
          <a:bodyPr wrap="none">
            <a:spAutoFit/>
          </a:bodyPr>
          <a:lstStyle/>
          <a:p>
            <a:r>
              <a:rPr lang="en-US" sz="2000" dirty="0">
                <a:latin typeface="+mn-lt"/>
              </a:rPr>
              <a:t>Intuitive user interface</a:t>
            </a:r>
          </a:p>
        </p:txBody>
      </p:sp>
      <p:sp>
        <p:nvSpPr>
          <p:cNvPr id="41" name="Rectangle 40"/>
          <p:cNvSpPr/>
          <p:nvPr/>
        </p:nvSpPr>
        <p:spPr>
          <a:xfrm>
            <a:off x="1476292" y="4857388"/>
            <a:ext cx="5220505" cy="400110"/>
          </a:xfrm>
          <a:prstGeom prst="rect">
            <a:avLst/>
          </a:prstGeom>
        </p:spPr>
        <p:txBody>
          <a:bodyPr wrap="square">
            <a:spAutoFit/>
          </a:bodyPr>
          <a:lstStyle/>
          <a:p>
            <a:r>
              <a:rPr lang="en-US" sz="2000" dirty="0">
                <a:latin typeface="+mn-lt"/>
              </a:rPr>
              <a:t>Easy to comprehend analytics interface</a:t>
            </a:r>
          </a:p>
        </p:txBody>
      </p:sp>
      <p:sp>
        <p:nvSpPr>
          <p:cNvPr id="42" name="Rectangle 41"/>
          <p:cNvSpPr/>
          <p:nvPr/>
        </p:nvSpPr>
        <p:spPr>
          <a:xfrm>
            <a:off x="1476291" y="4156401"/>
            <a:ext cx="5220505" cy="400110"/>
          </a:xfrm>
          <a:prstGeom prst="rect">
            <a:avLst/>
          </a:prstGeom>
        </p:spPr>
        <p:txBody>
          <a:bodyPr wrap="square">
            <a:spAutoFit/>
          </a:bodyPr>
          <a:lstStyle/>
          <a:p>
            <a:r>
              <a:rPr lang="en-US" sz="2000" dirty="0">
                <a:latin typeface="+mn-lt"/>
              </a:rPr>
              <a:t>Easy to import / create APIs</a:t>
            </a:r>
          </a:p>
        </p:txBody>
      </p:sp>
      <p:sp>
        <p:nvSpPr>
          <p:cNvPr id="43" name="TextBox 42"/>
          <p:cNvSpPr txBox="1"/>
          <p:nvPr/>
        </p:nvSpPr>
        <p:spPr>
          <a:xfrm>
            <a:off x="1493388" y="5526807"/>
            <a:ext cx="4219425" cy="400110"/>
          </a:xfrm>
          <a:prstGeom prst="rect">
            <a:avLst/>
          </a:prstGeom>
          <a:noFill/>
        </p:spPr>
        <p:txBody>
          <a:bodyPr wrap="none" rtlCol="0">
            <a:spAutoFit/>
          </a:bodyPr>
          <a:lstStyle/>
          <a:p>
            <a:r>
              <a:rPr lang="en-US" sz="2000" dirty="0"/>
              <a:t>Built for integration with ColdFusion</a:t>
            </a:r>
          </a:p>
        </p:txBody>
      </p:sp>
    </p:spTree>
    <p:extLst>
      <p:ext uri="{BB962C8B-B14F-4D97-AF65-F5344CB8AC3E}">
        <p14:creationId xmlns:p14="http://schemas.microsoft.com/office/powerpoint/2010/main" val="991320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anim calcmode="lin" valueType="num">
                                      <p:cBhvr>
                                        <p:cTn id="19" dur="1000" fill="hold"/>
                                        <p:tgtEl>
                                          <p:spTgt spid="33"/>
                                        </p:tgtEl>
                                        <p:attrNameLst>
                                          <p:attrName>ppt_x</p:attrName>
                                        </p:attrNameLst>
                                      </p:cBhvr>
                                      <p:tavLst>
                                        <p:tav tm="0">
                                          <p:val>
                                            <p:strVal val="#ppt_x"/>
                                          </p:val>
                                        </p:tav>
                                        <p:tav tm="100000">
                                          <p:val>
                                            <p:strVal val="#ppt_x"/>
                                          </p:val>
                                        </p:tav>
                                      </p:tavLst>
                                    </p:anim>
                                    <p:anim calcmode="lin" valueType="num">
                                      <p:cBhvr>
                                        <p:cTn id="2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1000"/>
                                        <p:tgtEl>
                                          <p:spTgt spid="38"/>
                                        </p:tgtEl>
                                      </p:cBhvr>
                                    </p:animEffect>
                                    <p:anim calcmode="lin" valueType="num">
                                      <p:cBhvr>
                                        <p:cTn id="44" dur="1000" fill="hold"/>
                                        <p:tgtEl>
                                          <p:spTgt spid="38"/>
                                        </p:tgtEl>
                                        <p:attrNameLst>
                                          <p:attrName>ppt_x</p:attrName>
                                        </p:attrNameLst>
                                      </p:cBhvr>
                                      <p:tavLst>
                                        <p:tav tm="0">
                                          <p:val>
                                            <p:strVal val="#ppt_x"/>
                                          </p:val>
                                        </p:tav>
                                        <p:tav tm="100000">
                                          <p:val>
                                            <p:strVal val="#ppt_x"/>
                                          </p:val>
                                        </p:tav>
                                      </p:tavLst>
                                    </p:anim>
                                    <p:anim calcmode="lin" valueType="num">
                                      <p:cBhvr>
                                        <p:cTn id="4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1000"/>
                                        <p:tgtEl>
                                          <p:spTgt spid="42"/>
                                        </p:tgtEl>
                                      </p:cBhvr>
                                    </p:animEffect>
                                    <p:anim calcmode="lin" valueType="num">
                                      <p:cBhvr>
                                        <p:cTn id="55" dur="1000" fill="hold"/>
                                        <p:tgtEl>
                                          <p:spTgt spid="42"/>
                                        </p:tgtEl>
                                        <p:attrNameLst>
                                          <p:attrName>ppt_x</p:attrName>
                                        </p:attrNameLst>
                                      </p:cBhvr>
                                      <p:tavLst>
                                        <p:tav tm="0">
                                          <p:val>
                                            <p:strVal val="#ppt_x"/>
                                          </p:val>
                                        </p:tav>
                                        <p:tav tm="100000">
                                          <p:val>
                                            <p:strVal val="#ppt_x"/>
                                          </p:val>
                                        </p:tav>
                                      </p:tavLst>
                                    </p:anim>
                                    <p:anim calcmode="lin" valueType="num">
                                      <p:cBhvr>
                                        <p:cTn id="5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0"/>
                                        <p:tgtEl>
                                          <p:spTgt spid="40"/>
                                        </p:tgtEl>
                                      </p:cBhvr>
                                    </p:animEffect>
                                    <p:anim calcmode="lin" valueType="num">
                                      <p:cBhvr>
                                        <p:cTn id="62" dur="1000" fill="hold"/>
                                        <p:tgtEl>
                                          <p:spTgt spid="40"/>
                                        </p:tgtEl>
                                        <p:attrNameLst>
                                          <p:attrName>ppt_x</p:attrName>
                                        </p:attrNameLst>
                                      </p:cBhvr>
                                      <p:tavLst>
                                        <p:tav tm="0">
                                          <p:val>
                                            <p:strVal val="#ppt_x"/>
                                          </p:val>
                                        </p:tav>
                                        <p:tav tm="100000">
                                          <p:val>
                                            <p:strVal val="#ppt_x"/>
                                          </p:val>
                                        </p:tav>
                                      </p:tavLst>
                                    </p:anim>
                                    <p:anim calcmode="lin" valueType="num">
                                      <p:cBhvr>
                                        <p:cTn id="6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1000"/>
                                        <p:tgtEl>
                                          <p:spTgt spid="41"/>
                                        </p:tgtEl>
                                      </p:cBhvr>
                                    </p:animEffect>
                                    <p:anim calcmode="lin" valueType="num">
                                      <p:cBhvr>
                                        <p:cTn id="69" dur="1000" fill="hold"/>
                                        <p:tgtEl>
                                          <p:spTgt spid="41"/>
                                        </p:tgtEl>
                                        <p:attrNameLst>
                                          <p:attrName>ppt_x</p:attrName>
                                        </p:attrNameLst>
                                      </p:cBhvr>
                                      <p:tavLst>
                                        <p:tav tm="0">
                                          <p:val>
                                            <p:strVal val="#ppt_x"/>
                                          </p:val>
                                        </p:tav>
                                        <p:tav tm="100000">
                                          <p:val>
                                            <p:strVal val="#ppt_x"/>
                                          </p:val>
                                        </p:tav>
                                      </p:tavLst>
                                    </p:anim>
                                    <p:anim calcmode="lin" valueType="num">
                                      <p:cBhvr>
                                        <p:cTn id="7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fade">
                                      <p:cBhvr>
                                        <p:cTn id="75" dur="1000"/>
                                        <p:tgtEl>
                                          <p:spTgt spid="39"/>
                                        </p:tgtEl>
                                      </p:cBhvr>
                                    </p:animEffect>
                                    <p:anim calcmode="lin" valueType="num">
                                      <p:cBhvr>
                                        <p:cTn id="76" dur="1000" fill="hold"/>
                                        <p:tgtEl>
                                          <p:spTgt spid="39"/>
                                        </p:tgtEl>
                                        <p:attrNameLst>
                                          <p:attrName>ppt_x</p:attrName>
                                        </p:attrNameLst>
                                      </p:cBhvr>
                                      <p:tavLst>
                                        <p:tav tm="0">
                                          <p:val>
                                            <p:strVal val="#ppt_x"/>
                                          </p:val>
                                        </p:tav>
                                        <p:tav tm="100000">
                                          <p:val>
                                            <p:strVal val="#ppt_x"/>
                                          </p:val>
                                        </p:tav>
                                      </p:tavLst>
                                    </p:anim>
                                    <p:anim calcmode="lin" valueType="num">
                                      <p:cBhvr>
                                        <p:cTn id="7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2" grpId="0"/>
      <p:bldP spid="33" grpId="0"/>
      <p:bldP spid="36" grpId="0"/>
      <p:bldP spid="37" grpId="0"/>
      <p:bldP spid="38" grpId="0"/>
      <p:bldP spid="39" grpId="0"/>
      <p:bldP spid="40" grpId="0"/>
      <p:bldP spid="41" grpId="0"/>
      <p:bldP spid="42" grpId="0"/>
      <p:bldP spid="4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WSO2 API Manager</a:t>
            </a:r>
          </a:p>
        </p:txBody>
      </p:sp>
      <p:sp>
        <p:nvSpPr>
          <p:cNvPr id="7" name="TextBox 6"/>
          <p:cNvSpPr txBox="1"/>
          <p:nvPr/>
        </p:nvSpPr>
        <p:spPr>
          <a:xfrm>
            <a:off x="257920" y="771154"/>
            <a:ext cx="8590813"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t>100% open source, yet with support (multiple partners to include </a:t>
            </a:r>
            <a:r>
              <a:rPr lang="en-US" sz="2000" dirty="0" err="1"/>
              <a:t>yenlo</a:t>
            </a:r>
            <a:r>
              <a:rPr lang="en-US" sz="2000" dirty="0"/>
              <a:t>)</a:t>
            </a:r>
          </a:p>
        </p:txBody>
      </p:sp>
      <p:sp>
        <p:nvSpPr>
          <p:cNvPr id="10" name="Rectangle 9"/>
          <p:cNvSpPr/>
          <p:nvPr/>
        </p:nvSpPr>
        <p:spPr>
          <a:xfrm>
            <a:off x="249607" y="4403008"/>
            <a:ext cx="8461899" cy="707886"/>
          </a:xfrm>
          <a:prstGeom prst="rect">
            <a:avLst/>
          </a:prstGeom>
        </p:spPr>
        <p:txBody>
          <a:bodyPr wrap="square">
            <a:spAutoFit/>
          </a:bodyPr>
          <a:lstStyle/>
          <a:p>
            <a:pPr marL="342900" indent="-342900">
              <a:buFont typeface="Arial" panose="020B0604020202020204" pitchFamily="34" charset="0"/>
              <a:buChar char="•"/>
            </a:pPr>
            <a:r>
              <a:rPr lang="en-US" sz="2000" dirty="0"/>
              <a:t>Supports publishing SOAP, REST, JSON, and XML style services as APIs</a:t>
            </a:r>
          </a:p>
        </p:txBody>
      </p:sp>
      <p:sp>
        <p:nvSpPr>
          <p:cNvPr id="11" name="Rectangle 10"/>
          <p:cNvSpPr/>
          <p:nvPr/>
        </p:nvSpPr>
        <p:spPr>
          <a:xfrm>
            <a:off x="257919" y="1222575"/>
            <a:ext cx="8461899" cy="707886"/>
          </a:xfrm>
          <a:prstGeom prst="rect">
            <a:avLst/>
          </a:prstGeom>
        </p:spPr>
        <p:txBody>
          <a:bodyPr wrap="square">
            <a:spAutoFit/>
          </a:bodyPr>
          <a:lstStyle/>
          <a:p>
            <a:pPr marL="342900" indent="-342900">
              <a:buFont typeface="Arial" panose="020B0604020202020204" pitchFamily="34" charset="0"/>
              <a:buChar char="•"/>
            </a:pPr>
            <a:r>
              <a:rPr lang="en-US" sz="2000" dirty="0"/>
              <a:t>Offer APIs to their customers and partners, as well as other internal users.</a:t>
            </a:r>
          </a:p>
        </p:txBody>
      </p:sp>
      <p:sp>
        <p:nvSpPr>
          <p:cNvPr id="12" name="TextBox 11"/>
          <p:cNvSpPr txBox="1"/>
          <p:nvPr/>
        </p:nvSpPr>
        <p:spPr>
          <a:xfrm>
            <a:off x="251980" y="1981772"/>
            <a:ext cx="5217006"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t>Display and promote APIs in an API store</a:t>
            </a:r>
          </a:p>
        </p:txBody>
      </p:sp>
      <p:sp>
        <p:nvSpPr>
          <p:cNvPr id="13" name="TextBox 12"/>
          <p:cNvSpPr txBox="1"/>
          <p:nvPr/>
        </p:nvSpPr>
        <p:spPr>
          <a:xfrm>
            <a:off x="251980" y="2433193"/>
            <a:ext cx="6386941"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t>Enable developers to sign up and subscribe to APIs</a:t>
            </a:r>
          </a:p>
        </p:txBody>
      </p:sp>
      <p:sp>
        <p:nvSpPr>
          <p:cNvPr id="14" name="TextBox 13"/>
          <p:cNvSpPr txBox="1"/>
          <p:nvPr/>
        </p:nvSpPr>
        <p:spPr>
          <a:xfrm>
            <a:off x="251987" y="2884614"/>
            <a:ext cx="8917826"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Collect usage, performance, and quality of service metrics to analyze and </a:t>
            </a:r>
          </a:p>
          <a:p>
            <a:r>
              <a:rPr lang="en-US" sz="2000" dirty="0"/>
              <a:t>     understand how APIs are being used</a:t>
            </a:r>
          </a:p>
        </p:txBody>
      </p:sp>
      <p:sp>
        <p:nvSpPr>
          <p:cNvPr id="15" name="TextBox 14"/>
          <p:cNvSpPr txBox="1"/>
          <p:nvPr/>
        </p:nvSpPr>
        <p:spPr>
          <a:xfrm>
            <a:off x="251980" y="3643811"/>
            <a:ext cx="8550995"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Use a policy-based approach to securing APIs, managing access, and </a:t>
            </a:r>
          </a:p>
          <a:p>
            <a:r>
              <a:rPr lang="en-US" sz="2000" dirty="0"/>
              <a:t>     throttling usage.</a:t>
            </a:r>
          </a:p>
        </p:txBody>
      </p:sp>
      <p:sp>
        <p:nvSpPr>
          <p:cNvPr id="16" name="TextBox 15"/>
          <p:cNvSpPr txBox="1"/>
          <p:nvPr/>
        </p:nvSpPr>
        <p:spPr>
          <a:xfrm>
            <a:off x="249383" y="5162206"/>
            <a:ext cx="8427307" cy="400110"/>
          </a:xfrm>
          <a:prstGeom prst="rect">
            <a:avLst/>
          </a:prstGeom>
          <a:noFill/>
        </p:spPr>
        <p:txBody>
          <a:bodyPr wrap="none" rtlCol="0">
            <a:spAutoFit/>
          </a:bodyPr>
          <a:lstStyle/>
          <a:p>
            <a:pPr marL="342900" indent="-342900">
              <a:buFont typeface="Arial" panose="020B0604020202020204" pitchFamily="34" charset="0"/>
              <a:buChar char="•"/>
            </a:pPr>
            <a:r>
              <a:rPr lang="en-US" sz="2000" dirty="0"/>
              <a:t>Generate SDKs for multiple languages – </a:t>
            </a:r>
            <a:r>
              <a:rPr lang="en-US" sz="2000" dirty="0">
                <a:solidFill>
                  <a:srgbClr val="C00000"/>
                </a:solidFill>
              </a:rPr>
              <a:t>does not include ColdFusion</a:t>
            </a:r>
          </a:p>
        </p:txBody>
      </p:sp>
      <p:sp>
        <p:nvSpPr>
          <p:cNvPr id="25" name="Rectangle 24"/>
          <p:cNvSpPr/>
          <p:nvPr/>
        </p:nvSpPr>
        <p:spPr>
          <a:xfrm>
            <a:off x="257920" y="5651325"/>
            <a:ext cx="8728138" cy="400110"/>
          </a:xfrm>
          <a:prstGeom prst="rect">
            <a:avLst/>
          </a:prstGeom>
        </p:spPr>
        <p:txBody>
          <a:bodyPr wrap="square">
            <a:spAutoFit/>
          </a:bodyPr>
          <a:lstStyle/>
          <a:p>
            <a:pPr marL="342900" indent="-342900">
              <a:buFont typeface="Arial" panose="020B0604020202020204" pitchFamily="34" charset="0"/>
              <a:buChar char="•"/>
            </a:pPr>
            <a:r>
              <a:rPr lang="en-US" sz="2000" dirty="0"/>
              <a:t>Cloud based SaaS solution that you can have up and running in minutes</a:t>
            </a:r>
            <a:endParaRPr lang="en-US" sz="2000" dirty="0">
              <a:solidFill>
                <a:srgbClr val="C00000"/>
              </a:solidFill>
            </a:endParaRPr>
          </a:p>
        </p:txBody>
      </p:sp>
    </p:spTree>
    <p:extLst>
      <p:ext uri="{BB962C8B-B14F-4D97-AF65-F5344CB8AC3E}">
        <p14:creationId xmlns:p14="http://schemas.microsoft.com/office/powerpoint/2010/main" val="2908288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3" grpId="0"/>
      <p:bldP spid="14" grpId="0"/>
      <p:bldP spid="15" grpId="0"/>
      <p:bldP spid="16" grpId="0"/>
      <p:bldP spid="2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AWS API Gateway</a:t>
            </a:r>
          </a:p>
        </p:txBody>
      </p:sp>
      <p:sp>
        <p:nvSpPr>
          <p:cNvPr id="6" name="Rectangle 5"/>
          <p:cNvSpPr/>
          <p:nvPr/>
        </p:nvSpPr>
        <p:spPr>
          <a:xfrm>
            <a:off x="99753" y="665018"/>
            <a:ext cx="8902931" cy="1015663"/>
          </a:xfrm>
          <a:prstGeom prst="rect">
            <a:avLst/>
          </a:prstGeom>
        </p:spPr>
        <p:txBody>
          <a:bodyPr wrap="square">
            <a:spAutoFit/>
          </a:bodyPr>
          <a:lstStyle/>
          <a:p>
            <a:r>
              <a:rPr lang="en-US" sz="2000" b="1" dirty="0"/>
              <a:t>Metering.</a:t>
            </a:r>
            <a:r>
              <a:rPr lang="en-US" sz="2000" dirty="0"/>
              <a:t> You define a set of plans, configure throttling, and quota limits on a per API key basis. API Gateway automatically meters traffic to your APIs and lets you extract utilization data for each API key.</a:t>
            </a:r>
          </a:p>
        </p:txBody>
      </p:sp>
      <p:sp>
        <p:nvSpPr>
          <p:cNvPr id="7" name="Rectangle 6"/>
          <p:cNvSpPr/>
          <p:nvPr/>
        </p:nvSpPr>
        <p:spPr>
          <a:xfrm>
            <a:off x="83127" y="1699228"/>
            <a:ext cx="8977745" cy="1631216"/>
          </a:xfrm>
          <a:prstGeom prst="rect">
            <a:avLst/>
          </a:prstGeom>
        </p:spPr>
        <p:txBody>
          <a:bodyPr wrap="square">
            <a:spAutoFit/>
          </a:bodyPr>
          <a:lstStyle/>
          <a:p>
            <a:r>
              <a:rPr lang="en-US" sz="2000" b="1" dirty="0"/>
              <a:t>Security. </a:t>
            </a:r>
            <a:r>
              <a:rPr lang="en-US" sz="2000" dirty="0"/>
              <a:t>API Gateway provides you with multiple tools to authorize access to your APIs and control service operation access. Amazon API Gateway allows you to leverage AWS administration and security tools, such as AWS Identity and Access Management (IAM) and Amazon </a:t>
            </a:r>
            <a:r>
              <a:rPr lang="en-US" sz="2000" dirty="0" err="1"/>
              <a:t>Cognito</a:t>
            </a:r>
            <a:r>
              <a:rPr lang="en-US" sz="2000" dirty="0"/>
              <a:t>, to authorize access to your APIs. </a:t>
            </a:r>
          </a:p>
        </p:txBody>
      </p:sp>
      <p:sp>
        <p:nvSpPr>
          <p:cNvPr id="8" name="Rectangle 7"/>
          <p:cNvSpPr/>
          <p:nvPr/>
        </p:nvSpPr>
        <p:spPr>
          <a:xfrm>
            <a:off x="99753" y="3330444"/>
            <a:ext cx="9044247" cy="1631216"/>
          </a:xfrm>
          <a:prstGeom prst="rect">
            <a:avLst/>
          </a:prstGeom>
        </p:spPr>
        <p:txBody>
          <a:bodyPr wrap="square">
            <a:spAutoFit/>
          </a:bodyPr>
          <a:lstStyle/>
          <a:p>
            <a:r>
              <a:rPr lang="en-US" sz="2000" b="1" dirty="0"/>
              <a:t>Operations Monitoring. </a:t>
            </a:r>
            <a:r>
              <a:rPr lang="en-US" sz="2000" dirty="0"/>
              <a:t>The Amazon API Gateway dashboard, through integration with Amazon </a:t>
            </a:r>
            <a:r>
              <a:rPr lang="en-US" sz="2000" dirty="0" err="1"/>
              <a:t>CloudWatch</a:t>
            </a:r>
            <a:r>
              <a:rPr lang="en-US" sz="2000" dirty="0"/>
              <a:t>, provides you with backend performance metrics covering API calls, latency data and error rates. You can enable detailed metrics for each method in your APIs and also receive error, access or debug logs in </a:t>
            </a:r>
            <a:r>
              <a:rPr lang="en-US" sz="2000" dirty="0" err="1"/>
              <a:t>CloudWatch</a:t>
            </a:r>
            <a:r>
              <a:rPr lang="en-US" sz="2000" dirty="0"/>
              <a:t> Logs</a:t>
            </a:r>
            <a:r>
              <a:rPr lang="en-US" sz="2000" b="1" dirty="0"/>
              <a:t>.</a:t>
            </a:r>
            <a:endParaRPr lang="en-US" sz="2000" dirty="0"/>
          </a:p>
        </p:txBody>
      </p:sp>
      <p:sp>
        <p:nvSpPr>
          <p:cNvPr id="9" name="Rectangle 8"/>
          <p:cNvSpPr/>
          <p:nvPr/>
        </p:nvSpPr>
        <p:spPr>
          <a:xfrm>
            <a:off x="83127" y="4961660"/>
            <a:ext cx="9044247" cy="1323439"/>
          </a:xfrm>
          <a:prstGeom prst="rect">
            <a:avLst/>
          </a:prstGeom>
        </p:spPr>
        <p:txBody>
          <a:bodyPr wrap="square">
            <a:spAutoFit/>
          </a:bodyPr>
          <a:lstStyle/>
          <a:p>
            <a:r>
              <a:rPr lang="en-US" sz="2000" b="1" dirty="0"/>
              <a:t>Lifecycle Management.</a:t>
            </a:r>
            <a:r>
              <a:rPr lang="en-US" sz="2000" dirty="0"/>
              <a:t>  API Gateway lets you operate multiple API versions and multiple stages for each version simultaneously so that existing applications can continue to call previous versions after new API versions are published.</a:t>
            </a:r>
          </a:p>
        </p:txBody>
      </p:sp>
    </p:spTree>
    <p:extLst>
      <p:ext uri="{BB962C8B-B14F-4D97-AF65-F5344CB8AC3E}">
        <p14:creationId xmlns:p14="http://schemas.microsoft.com/office/powerpoint/2010/main" val="216388431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p:txBody>
          <a:bodyPr/>
          <a:lstStyle/>
          <a:p>
            <a:pPr>
              <a:buNone/>
            </a:pPr>
            <a:endParaRPr lang="en-US" sz="1400" dirty="0"/>
          </a:p>
          <a:p>
            <a:pPr>
              <a:buNone/>
            </a:pPr>
            <a:endParaRPr lang="en-US" sz="1400" dirty="0"/>
          </a:p>
          <a:p>
            <a:pPr>
              <a:buNone/>
            </a:pPr>
            <a:endParaRPr lang="en-US" sz="1400" dirty="0"/>
          </a:p>
        </p:txBody>
      </p:sp>
      <p:sp>
        <p:nvSpPr>
          <p:cNvPr id="3" name="Title 2"/>
          <p:cNvSpPr>
            <a:spLocks noGrp="1"/>
          </p:cNvSpPr>
          <p:nvPr>
            <p:ph type="title"/>
          </p:nvPr>
        </p:nvSpPr>
        <p:spPr>
          <a:solidFill>
            <a:srgbClr val="FF0000"/>
          </a:solidFill>
        </p:spPr>
        <p:txBody>
          <a:bodyPr/>
          <a:lstStyle/>
          <a:p>
            <a:r>
              <a:rPr lang="en-US" dirty="0"/>
              <a:t>Helpful Links</a:t>
            </a:r>
          </a:p>
        </p:txBody>
      </p:sp>
      <p:sp>
        <p:nvSpPr>
          <p:cNvPr id="11" name="Content Placeholder 10"/>
          <p:cNvSpPr>
            <a:spLocks noGrp="1"/>
          </p:cNvSpPr>
          <p:nvPr>
            <p:ph sz="half" idx="10"/>
          </p:nvPr>
        </p:nvSpPr>
        <p:spPr>
          <a:xfrm>
            <a:off x="242888" y="905775"/>
            <a:ext cx="4144963" cy="4825100"/>
          </a:xfrm>
        </p:spPr>
        <p:txBody>
          <a:bodyPr/>
          <a:lstStyle/>
          <a:p>
            <a:pPr lvl="0">
              <a:defRPr/>
            </a:pPr>
            <a:r>
              <a:rPr lang="en-US" sz="1200" dirty="0">
                <a:hlinkClick r:id="rId3"/>
              </a:rPr>
              <a:t>Why Move To The Cloud? 10 Benefits Of Cloud Computing </a:t>
            </a:r>
            <a:endParaRPr lang="en-US" sz="1200" dirty="0"/>
          </a:p>
          <a:p>
            <a:r>
              <a:rPr lang="en-US" sz="1200" dirty="0">
                <a:hlinkClick r:id="rId4"/>
              </a:rPr>
              <a:t>Moving to the cloud? Three things to think about before you make the jump</a:t>
            </a:r>
            <a:endParaRPr lang="en-US" sz="1200" dirty="0"/>
          </a:p>
          <a:p>
            <a:r>
              <a:rPr lang="en-US" sz="1200" dirty="0">
                <a:hlinkClick r:id="rId5"/>
              </a:rPr>
              <a:t>5 Financial Benefits of Moving to the Cloud</a:t>
            </a:r>
            <a:endParaRPr lang="en-US" sz="1200" dirty="0"/>
          </a:p>
          <a:p>
            <a:r>
              <a:rPr lang="en-US" sz="1200" dirty="0">
                <a:hlinkClick r:id="rId6"/>
              </a:rPr>
              <a:t>AWS Training and Certification</a:t>
            </a:r>
            <a:endParaRPr lang="en-US" sz="1200" dirty="0"/>
          </a:p>
          <a:p>
            <a:r>
              <a:rPr lang="en-US" sz="1200" dirty="0">
                <a:hlinkClick r:id="rId7"/>
              </a:rPr>
              <a:t>10-Minute Tutorials with Amazon Web Services (AWS)</a:t>
            </a:r>
            <a:endParaRPr lang="en-US" sz="1200" dirty="0"/>
          </a:p>
          <a:p>
            <a:r>
              <a:rPr lang="en-US" sz="1200" dirty="0">
                <a:hlinkClick r:id="rId8"/>
              </a:rPr>
              <a:t>AWS and Chef</a:t>
            </a:r>
            <a:endParaRPr lang="en-US" sz="1200" dirty="0"/>
          </a:p>
          <a:p>
            <a:r>
              <a:rPr lang="en-US" sz="1200" dirty="0">
                <a:hlinkClick r:id="rId9"/>
              </a:rPr>
              <a:t>Alternatives to Chef</a:t>
            </a:r>
            <a:endParaRPr lang="en-US" sz="1200" dirty="0"/>
          </a:p>
          <a:p>
            <a:r>
              <a:rPr lang="en-US" sz="1200" dirty="0">
                <a:hlinkClick r:id="rId10"/>
              </a:rPr>
              <a:t>Chef basics</a:t>
            </a:r>
            <a:endParaRPr lang="en-US" sz="1200" dirty="0"/>
          </a:p>
          <a:p>
            <a:r>
              <a:rPr lang="en-US" sz="1200" dirty="0">
                <a:hlinkClick r:id="rId11"/>
              </a:rPr>
              <a:t>AWS Management Console - Amazon Web Services</a:t>
            </a:r>
            <a:endParaRPr lang="en-US" sz="1200" dirty="0"/>
          </a:p>
          <a:p>
            <a:r>
              <a:rPr lang="en-US" sz="1200" dirty="0">
                <a:hlinkClick r:id="rId12"/>
              </a:rPr>
              <a:t>Jenkins</a:t>
            </a:r>
            <a:endParaRPr lang="en-US" sz="1200" dirty="0"/>
          </a:p>
          <a:p>
            <a:r>
              <a:rPr lang="en-US" sz="1200" dirty="0">
                <a:hlinkClick r:id="rId13"/>
              </a:rPr>
              <a:t>Deploying Jenkins On AWS</a:t>
            </a:r>
            <a:endParaRPr lang="en-US" sz="1200" dirty="0"/>
          </a:p>
          <a:p>
            <a:r>
              <a:rPr lang="en-US" sz="1200" dirty="0">
                <a:hlinkClick r:id="rId14"/>
              </a:rPr>
              <a:t>Jenkins Alternatives</a:t>
            </a:r>
            <a:endParaRPr lang="en-US" sz="1200" dirty="0"/>
          </a:p>
        </p:txBody>
      </p:sp>
      <p:sp>
        <p:nvSpPr>
          <p:cNvPr id="9" name="Content Placeholder 1"/>
          <p:cNvSpPr txBox="1">
            <a:spLocks/>
          </p:cNvSpPr>
          <p:nvPr/>
        </p:nvSpPr>
        <p:spPr>
          <a:xfrm>
            <a:off x="242888" y="802433"/>
            <a:ext cx="8677275" cy="5355771"/>
          </a:xfrm>
          <a:prstGeom prst="rect">
            <a:avLst/>
          </a:prstGeom>
        </p:spPr>
        <p:txBody>
          <a:bodyPr/>
          <a:lstStyle/>
          <a:p>
            <a:pPr marL="188913" marR="0" lvl="0" indent="-188913" algn="l" defTabSz="171450" rtl="0" eaLnBrk="1" fontAlgn="base" latinLnBrk="0" hangingPunct="1">
              <a:lnSpc>
                <a:spcPct val="100000"/>
              </a:lnSpc>
              <a:spcBef>
                <a:spcPct val="0"/>
              </a:spcBef>
              <a:spcAft>
                <a:spcPts val="600"/>
              </a:spcAft>
              <a:buClr>
                <a:schemeClr val="accent4"/>
              </a:buClr>
              <a:buSzTx/>
              <a:buFontTx/>
              <a:buChar char="•"/>
              <a:tabLst/>
              <a:defRPr/>
            </a:pPr>
            <a:endParaRPr kumimoji="0" lang="en-US" sz="1200" b="0" i="0" u="none" strike="noStrike" kern="0" cap="none" spc="0" normalizeH="0" baseline="0" noProof="0">
              <a:ln>
                <a:noFill/>
              </a:ln>
              <a:solidFill>
                <a:schemeClr val="tx1"/>
              </a:solidFill>
              <a:effectLst/>
              <a:uLnTx/>
              <a:uFillTx/>
              <a:latin typeface="+mn-lt"/>
              <a:ea typeface="ＭＳ Ｐゴシック" pitchFamily="-60" charset="-128"/>
              <a:cs typeface="ＭＳ Ｐゴシック" pitchFamily="-60" charset="-128"/>
            </a:endParaRPr>
          </a:p>
          <a:p>
            <a:pPr marL="188913" marR="0" lvl="0" indent="-188913" algn="l" defTabSz="171450" rtl="0" eaLnBrk="1" fontAlgn="base" latinLnBrk="0" hangingPunct="1">
              <a:lnSpc>
                <a:spcPct val="100000"/>
              </a:lnSpc>
              <a:spcBef>
                <a:spcPct val="0"/>
              </a:spcBef>
              <a:spcAft>
                <a:spcPts val="600"/>
              </a:spcAft>
              <a:buClr>
                <a:schemeClr val="accent4"/>
              </a:buClr>
              <a:buSzTx/>
              <a:buFontTx/>
              <a:buNone/>
              <a:tabLst/>
              <a:defRPr/>
            </a:pPr>
            <a:r>
              <a:rPr kumimoji="0" lang="en-US" sz="1200" b="0" i="0" u="none" strike="noStrike" kern="0" cap="none" spc="0" normalizeH="0" baseline="0" noProof="0">
                <a:ln>
                  <a:noFill/>
                </a:ln>
                <a:solidFill>
                  <a:schemeClr val="tx1"/>
                </a:solidFill>
                <a:effectLst/>
                <a:uLnTx/>
                <a:uFillTx/>
                <a:latin typeface="+mn-lt"/>
                <a:ea typeface="ＭＳ Ｐゴシック" pitchFamily="-60" charset="-128"/>
                <a:cs typeface="ＭＳ Ｐゴシック" pitchFamily="-60" charset="-128"/>
              </a:rPr>
              <a:t> </a:t>
            </a:r>
          </a:p>
          <a:p>
            <a:pPr marL="188913" marR="0" lvl="0" indent="-188913" algn="l" defTabSz="171450" rtl="0" eaLnBrk="1" fontAlgn="base" latinLnBrk="0" hangingPunct="1">
              <a:lnSpc>
                <a:spcPct val="100000"/>
              </a:lnSpc>
              <a:spcBef>
                <a:spcPct val="0"/>
              </a:spcBef>
              <a:spcAft>
                <a:spcPts val="600"/>
              </a:spcAft>
              <a:buClr>
                <a:schemeClr val="accent4"/>
              </a:buClr>
              <a:buSzTx/>
              <a:buFontTx/>
              <a:buNone/>
              <a:tabLst/>
              <a:defRPr/>
            </a:pPr>
            <a:endParaRPr kumimoji="0" lang="en-US" sz="2000" b="0" i="0" u="none" strike="noStrike" kern="0" cap="none" spc="0" normalizeH="0" baseline="0" noProof="0" dirty="0">
              <a:ln>
                <a:noFill/>
              </a:ln>
              <a:solidFill>
                <a:schemeClr val="tx1"/>
              </a:solidFill>
              <a:effectLst/>
              <a:uLnTx/>
              <a:uFillTx/>
              <a:latin typeface="+mn-lt"/>
              <a:ea typeface="ＭＳ Ｐゴシック" pitchFamily="-60" charset="-128"/>
              <a:cs typeface="ＭＳ Ｐゴシック" pitchFamily="-60" charset="-128"/>
            </a:endParaRPr>
          </a:p>
        </p:txBody>
      </p:sp>
      <p:sp>
        <p:nvSpPr>
          <p:cNvPr id="10" name="Content Placeholder 1"/>
          <p:cNvSpPr txBox="1">
            <a:spLocks/>
          </p:cNvSpPr>
          <p:nvPr/>
        </p:nvSpPr>
        <p:spPr>
          <a:xfrm>
            <a:off x="395288" y="802433"/>
            <a:ext cx="8677275" cy="5508171"/>
          </a:xfrm>
          <a:prstGeom prst="rect">
            <a:avLst/>
          </a:prstGeom>
        </p:spPr>
        <p:txBody>
          <a:bodyPr/>
          <a:lstStyle/>
          <a:p>
            <a:pPr marL="188913" marR="0" lvl="0" indent="-188913" algn="l" defTabSz="171450" rtl="0" eaLnBrk="1" fontAlgn="base" latinLnBrk="0" hangingPunct="1">
              <a:lnSpc>
                <a:spcPct val="100000"/>
              </a:lnSpc>
              <a:spcBef>
                <a:spcPct val="0"/>
              </a:spcBef>
              <a:spcAft>
                <a:spcPts val="600"/>
              </a:spcAft>
              <a:buClr>
                <a:schemeClr val="accent4"/>
              </a:buClr>
              <a:buSzTx/>
              <a:buFontTx/>
              <a:buChar char="•"/>
              <a:tabLst/>
              <a:defRPr/>
            </a:pPr>
            <a:endParaRPr kumimoji="0" lang="en-US" sz="1200" b="0" i="0" u="none" strike="noStrike" kern="0" cap="none" spc="0" normalizeH="0" baseline="0" noProof="0">
              <a:ln>
                <a:noFill/>
              </a:ln>
              <a:solidFill>
                <a:schemeClr val="tx1"/>
              </a:solidFill>
              <a:effectLst/>
              <a:uLnTx/>
              <a:uFillTx/>
              <a:latin typeface="+mn-lt"/>
              <a:ea typeface="ＭＳ Ｐゴシック" pitchFamily="-60" charset="-128"/>
              <a:cs typeface="ＭＳ Ｐゴシック" pitchFamily="-60" charset="-128"/>
            </a:endParaRPr>
          </a:p>
          <a:p>
            <a:pPr marL="188913" marR="0" lvl="0" indent="-188913" algn="l" defTabSz="171450" rtl="0" eaLnBrk="1" fontAlgn="base" latinLnBrk="0" hangingPunct="1">
              <a:lnSpc>
                <a:spcPct val="100000"/>
              </a:lnSpc>
              <a:spcBef>
                <a:spcPct val="0"/>
              </a:spcBef>
              <a:spcAft>
                <a:spcPts val="600"/>
              </a:spcAft>
              <a:buClr>
                <a:schemeClr val="accent4"/>
              </a:buClr>
              <a:buSzTx/>
              <a:buFontTx/>
              <a:buNone/>
              <a:tabLst/>
              <a:defRPr/>
            </a:pPr>
            <a:r>
              <a:rPr kumimoji="0" lang="en-US" sz="1200" b="0" i="0" u="none" strike="noStrike" kern="0" cap="none" spc="0" normalizeH="0" baseline="0" noProof="0">
                <a:ln>
                  <a:noFill/>
                </a:ln>
                <a:solidFill>
                  <a:schemeClr val="tx1"/>
                </a:solidFill>
                <a:effectLst/>
                <a:uLnTx/>
                <a:uFillTx/>
                <a:latin typeface="+mn-lt"/>
                <a:ea typeface="ＭＳ Ｐゴシック" pitchFamily="-60" charset="-128"/>
                <a:cs typeface="ＭＳ Ｐゴシック" pitchFamily="-60" charset="-128"/>
              </a:rPr>
              <a:t> </a:t>
            </a:r>
          </a:p>
          <a:p>
            <a:pPr marL="188913" marR="0" lvl="0" indent="-188913" algn="l" defTabSz="171450" rtl="0" eaLnBrk="1" fontAlgn="base" latinLnBrk="0" hangingPunct="1">
              <a:lnSpc>
                <a:spcPct val="100000"/>
              </a:lnSpc>
              <a:spcBef>
                <a:spcPct val="0"/>
              </a:spcBef>
              <a:spcAft>
                <a:spcPts val="600"/>
              </a:spcAft>
              <a:buClr>
                <a:schemeClr val="accent4"/>
              </a:buClr>
              <a:buSzTx/>
              <a:buFontTx/>
              <a:buNone/>
              <a:tabLst/>
              <a:defRPr/>
            </a:pPr>
            <a:endParaRPr kumimoji="0" lang="en-US" sz="2000" b="0" i="0" u="none" strike="noStrike" kern="0" cap="none" spc="0" normalizeH="0" baseline="0" noProof="0" dirty="0">
              <a:ln>
                <a:noFill/>
              </a:ln>
              <a:solidFill>
                <a:schemeClr val="tx1"/>
              </a:solidFill>
              <a:effectLst/>
              <a:uLnTx/>
              <a:uFillTx/>
              <a:latin typeface="+mn-lt"/>
              <a:ea typeface="ＭＳ Ｐゴシック" pitchFamily="-60" charset="-128"/>
              <a:cs typeface="ＭＳ Ｐゴシック" pitchFamily="-60" charset="-128"/>
            </a:endParaRPr>
          </a:p>
        </p:txBody>
      </p:sp>
      <p:sp>
        <p:nvSpPr>
          <p:cNvPr id="12" name="Content Placeholder 10"/>
          <p:cNvSpPr txBox="1">
            <a:spLocks/>
          </p:cNvSpPr>
          <p:nvPr/>
        </p:nvSpPr>
        <p:spPr bwMode="auto">
          <a:xfrm>
            <a:off x="4540251" y="905775"/>
            <a:ext cx="4144963" cy="4825100"/>
          </a:xfrm>
          <a:prstGeom prst="rect">
            <a:avLst/>
          </a:prstGeom>
          <a:noFill/>
          <a:ln w="9525">
            <a:noFill/>
            <a:miter lim="800000"/>
            <a:headEnd/>
            <a:tailEnd/>
          </a:ln>
        </p:spPr>
        <p:txBody>
          <a:bodyPr vert="horz" wrap="square" lIns="91430" tIns="45716" rIns="91430" bIns="45716" numCol="1" anchor="t" anchorCtr="0" compatLnSpc="1">
            <a:prstTxWarp prst="textNoShape">
              <a:avLst/>
            </a:prstTxWarp>
          </a:bodyPr>
          <a:lstStyle/>
          <a:p>
            <a:pPr marL="171450" indent="-171450">
              <a:buFont typeface="Arial" panose="020B0604020202020204" pitchFamily="34" charset="0"/>
              <a:buChar char="•"/>
            </a:pPr>
            <a:r>
              <a:rPr lang="en-US" sz="1200" dirty="0">
                <a:solidFill>
                  <a:srgbClr val="FF0000"/>
                </a:solidFill>
                <a:hlinkClick r:id="rId15"/>
              </a:rPr>
              <a:t>Adobe API Manager</a:t>
            </a:r>
          </a:p>
          <a:p>
            <a:pPr marL="171450" indent="-171450">
              <a:buFont typeface="Arial" panose="020B0604020202020204" pitchFamily="34" charset="0"/>
              <a:buChar char="•"/>
            </a:pPr>
            <a:endParaRPr lang="en-US" sz="1200" dirty="0">
              <a:solidFill>
                <a:srgbClr val="FF0000"/>
              </a:solidFill>
              <a:hlinkClick r:id="rId15"/>
            </a:endParaRPr>
          </a:p>
          <a:p>
            <a:pPr marL="171450" indent="-171450">
              <a:buFont typeface="Arial" panose="020B0604020202020204" pitchFamily="34" charset="0"/>
              <a:buChar char="•"/>
            </a:pPr>
            <a:r>
              <a:rPr lang="en-US" sz="1200" dirty="0">
                <a:solidFill>
                  <a:srgbClr val="FF0000"/>
                </a:solidFill>
                <a:hlinkClick r:id="rId15"/>
              </a:rPr>
              <a:t>WSO2</a:t>
            </a:r>
            <a:endParaRPr lang="en-US" sz="1200" dirty="0">
              <a:solidFill>
                <a:srgbClr val="FF0000"/>
              </a:solidFill>
            </a:endParaRPr>
          </a:p>
          <a:p>
            <a:pPr marL="171450" indent="-171450">
              <a:buFont typeface="Arial" panose="020B0604020202020204" pitchFamily="34" charset="0"/>
              <a:buChar char="•"/>
            </a:pPr>
            <a:endParaRPr lang="en-US" sz="1200" dirty="0">
              <a:solidFill>
                <a:srgbClr val="FF0000"/>
              </a:solidFill>
            </a:endParaRPr>
          </a:p>
          <a:p>
            <a:pPr marL="171450" indent="-171450">
              <a:buFont typeface="Arial" panose="020B0604020202020204" pitchFamily="34" charset="0"/>
              <a:buChar char="•"/>
            </a:pPr>
            <a:r>
              <a:rPr lang="en-US" sz="1200" dirty="0">
                <a:solidFill>
                  <a:srgbClr val="FF0000"/>
                </a:solidFill>
                <a:hlinkClick r:id="rId16"/>
              </a:rPr>
              <a:t>ColdFusion (2016 release) on Cloud – Adobe</a:t>
            </a:r>
            <a:endParaRPr lang="en-US" sz="1200" dirty="0">
              <a:solidFill>
                <a:srgbClr val="FF0000"/>
              </a:solidFill>
            </a:endParaRPr>
          </a:p>
          <a:p>
            <a:pPr marL="171450" indent="-171450">
              <a:buFont typeface="Arial" panose="020B0604020202020204" pitchFamily="34" charset="0"/>
              <a:buChar char="•"/>
            </a:pPr>
            <a:endParaRPr lang="en-US" sz="1200" dirty="0">
              <a:solidFill>
                <a:srgbClr val="FF0000"/>
              </a:solidFill>
            </a:endParaRPr>
          </a:p>
          <a:p>
            <a:pPr marL="171450" indent="-171450">
              <a:buFont typeface="Arial" panose="020B0604020202020204" pitchFamily="34" charset="0"/>
              <a:buChar char="•"/>
            </a:pPr>
            <a:r>
              <a:rPr lang="en-US" sz="1200" dirty="0">
                <a:solidFill>
                  <a:srgbClr val="FF0000"/>
                </a:solidFill>
                <a:hlinkClick r:id="rId17"/>
              </a:rPr>
              <a:t>Installing ColdFusion Silently</a:t>
            </a:r>
            <a:endParaRPr lang="en-US" sz="1200" dirty="0">
              <a:solidFill>
                <a:srgbClr val="FF0000"/>
              </a:solidFill>
            </a:endParaRPr>
          </a:p>
          <a:p>
            <a:pPr marL="171450" indent="-171450">
              <a:buFont typeface="Arial" panose="020B0604020202020204" pitchFamily="34" charset="0"/>
              <a:buChar char="•"/>
            </a:pPr>
            <a:endParaRPr lang="en-US" sz="1200" dirty="0">
              <a:solidFill>
                <a:srgbClr val="FF0000"/>
              </a:solidFill>
            </a:endParaRPr>
          </a:p>
          <a:p>
            <a:pPr marL="171450" indent="-171450">
              <a:buFont typeface="Arial" panose="020B0604020202020204" pitchFamily="34" charset="0"/>
              <a:buChar char="•"/>
            </a:pPr>
            <a:r>
              <a:rPr lang="en-US" sz="1200" dirty="0">
                <a:solidFill>
                  <a:srgbClr val="FF0000"/>
                </a:solidFill>
                <a:hlinkClick r:id="rId18"/>
              </a:rPr>
              <a:t>GitHub - </a:t>
            </a:r>
            <a:r>
              <a:rPr lang="en-US" sz="1200" dirty="0" err="1">
                <a:solidFill>
                  <a:srgbClr val="FF0000"/>
                </a:solidFill>
                <a:hlinkClick r:id="rId18"/>
              </a:rPr>
              <a:t>wharton</a:t>
            </a:r>
            <a:r>
              <a:rPr lang="en-US" sz="1200" dirty="0">
                <a:solidFill>
                  <a:srgbClr val="FF0000"/>
                </a:solidFill>
                <a:hlinkClick r:id="rId18"/>
              </a:rPr>
              <a:t>/chef-coldfusion10: Chef cookbook to install ColdFusion 10.</a:t>
            </a:r>
            <a:endParaRPr lang="en-US" sz="1200" dirty="0">
              <a:solidFill>
                <a:srgbClr val="FF0000"/>
              </a:solidFill>
            </a:endParaRPr>
          </a:p>
          <a:p>
            <a:endParaRPr lang="en-US" sz="1200" dirty="0">
              <a:solidFill>
                <a:srgbClr val="FF0000"/>
              </a:solidFill>
            </a:endParaRPr>
          </a:p>
          <a:p>
            <a:pPr indent="-188913" defTabSz="171450" eaLnBrk="1" hangingPunct="1">
              <a:spcAft>
                <a:spcPts val="1200"/>
              </a:spcAft>
              <a:buClr>
                <a:srgbClr val="EE3134"/>
              </a:buClr>
              <a:buSzPct val="100000"/>
              <a:buFont typeface=""/>
              <a:buChar char="•"/>
            </a:pPr>
            <a:r>
              <a:rPr lang="en-US" sz="1200" dirty="0">
                <a:hlinkClick r:id="rId19"/>
              </a:rPr>
              <a:t>Upload to Amazon S3</a:t>
            </a:r>
            <a:endParaRPr lang="en-US" sz="1200" dirty="0"/>
          </a:p>
          <a:p>
            <a:pPr indent="-188913" defTabSz="171450" eaLnBrk="1" hangingPunct="1">
              <a:spcAft>
                <a:spcPts val="1200"/>
              </a:spcAft>
              <a:buClr>
                <a:srgbClr val="EE3134"/>
              </a:buClr>
              <a:buSzPct val="100000"/>
              <a:buFont typeface=""/>
              <a:buChar char="•"/>
            </a:pPr>
            <a:r>
              <a:rPr lang="en-US" sz="1200" dirty="0">
                <a:hlinkClick r:id="rId20"/>
              </a:rPr>
              <a:t>Chef Examples</a:t>
            </a:r>
            <a:endParaRPr lang="en-US" sz="1200" dirty="0"/>
          </a:p>
          <a:p>
            <a:pPr indent="-188913" defTabSz="171450" eaLnBrk="1" hangingPunct="1">
              <a:spcAft>
                <a:spcPts val="1200"/>
              </a:spcAft>
              <a:buClr>
                <a:srgbClr val="EE3134"/>
              </a:buClr>
              <a:buSzPct val="100000"/>
              <a:buFont typeface=""/>
              <a:buChar char="•"/>
            </a:pPr>
            <a:r>
              <a:rPr lang="en-US" sz="1200" dirty="0">
                <a:hlinkClick r:id="rId21"/>
              </a:rPr>
              <a:t>CF Summit AWS Real World Example</a:t>
            </a:r>
            <a:endParaRPr lang="en-US" sz="1200" dirty="0"/>
          </a:p>
          <a:p>
            <a:pPr defTabSz="171450" eaLnBrk="1" hangingPunct="1">
              <a:spcAft>
                <a:spcPts val="1200"/>
              </a:spcAft>
              <a:buClr>
                <a:srgbClr val="EE3134"/>
              </a:buClr>
              <a:buSzPct val="100000"/>
            </a:pPr>
            <a:endParaRPr lang="en-US" sz="1200" dirty="0"/>
          </a:p>
          <a:p>
            <a:pPr marL="0" marR="0" lvl="0" indent="-188913" algn="l" defTabSz="171450" rtl="0" eaLnBrk="1" fontAlgn="base" latinLnBrk="0" hangingPunct="1">
              <a:lnSpc>
                <a:spcPct val="100000"/>
              </a:lnSpc>
              <a:spcBef>
                <a:spcPct val="0"/>
              </a:spcBef>
              <a:spcAft>
                <a:spcPts val="1200"/>
              </a:spcAft>
              <a:buClr>
                <a:srgbClr val="EE3134"/>
              </a:buClr>
              <a:buSzPct val="100000"/>
              <a:tabLst/>
              <a:defRPr/>
            </a:pPr>
            <a:endParaRPr kumimoji="0" lang="en-US" sz="1200" b="0" i="0" u="none" strike="noStrike" kern="0" cap="none" spc="0" normalizeH="0" baseline="0" noProof="0" dirty="0">
              <a:ln>
                <a:noFill/>
              </a:ln>
              <a:solidFill>
                <a:srgbClr val="000000"/>
              </a:solidFill>
              <a:effectLst/>
              <a:uLnTx/>
              <a:uFillTx/>
              <a:latin typeface="Arial"/>
              <a:ea typeface="ＭＳ Ｐゴシック" pitchFamily="-60" charset="-128"/>
              <a:cs typeface="ＭＳ Ｐゴシック" pitchFamily="-60" charset="-128"/>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This Is The End</a:t>
            </a:r>
          </a:p>
        </p:txBody>
      </p:sp>
      <p:sp>
        <p:nvSpPr>
          <p:cNvPr id="4" name="Rectangle 3"/>
          <p:cNvSpPr/>
          <p:nvPr/>
        </p:nvSpPr>
        <p:spPr>
          <a:xfrm>
            <a:off x="2229052" y="2857500"/>
            <a:ext cx="4685899" cy="923330"/>
          </a:xfrm>
          <a:prstGeom prst="rect">
            <a:avLst/>
          </a:prstGeom>
          <a:noFill/>
        </p:spPr>
        <p:txBody>
          <a:bodyPr wrap="none" lIns="91440" tIns="45720" rIns="91440" bIns="45720">
            <a:spAutoFit/>
          </a:bodyPr>
          <a:lstStyle/>
          <a:p>
            <a:pPr algn="ctr"/>
            <a:r>
              <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QUESTIONS?</a:t>
            </a:r>
          </a:p>
        </p:txBody>
      </p:sp>
      <p:sp>
        <p:nvSpPr>
          <p:cNvPr id="5" name="Rectangle 4"/>
          <p:cNvSpPr/>
          <p:nvPr/>
        </p:nvSpPr>
        <p:spPr>
          <a:xfrm>
            <a:off x="66503" y="2644169"/>
            <a:ext cx="8952806" cy="3046988"/>
          </a:xfrm>
          <a:prstGeom prst="rect">
            <a:avLst/>
          </a:prstGeom>
        </p:spPr>
        <p:txBody>
          <a:bodyPr wrap="square">
            <a:spAutoFit/>
          </a:bodyPr>
          <a:lstStyle/>
          <a:p>
            <a:endParaRPr lang="en-US" dirty="0">
              <a:hlinkClick r:id="rId2"/>
            </a:endParaRPr>
          </a:p>
          <a:p>
            <a:endParaRPr lang="en-US" dirty="0">
              <a:hlinkClick r:id="rId2"/>
            </a:endParaRPr>
          </a:p>
          <a:p>
            <a:endParaRPr lang="en-US" dirty="0">
              <a:hlinkClick r:id="rId2"/>
            </a:endParaRPr>
          </a:p>
          <a:p>
            <a:endParaRPr lang="en-US" dirty="0"/>
          </a:p>
          <a:p>
            <a:pPr algn="ctr"/>
            <a:r>
              <a:rPr lang="en-US" dirty="0"/>
              <a:t>keen.haynes@thermofisher.com</a:t>
            </a:r>
          </a:p>
          <a:p>
            <a:pPr algn="ctr"/>
            <a:r>
              <a:rPr lang="en-US" dirty="0"/>
              <a:t>keen@focusedoncf.com</a:t>
            </a:r>
          </a:p>
          <a:p>
            <a:pPr algn="ctr"/>
            <a:r>
              <a:rPr lang="en-US" dirty="0"/>
              <a:t>http://focusedoncf.com</a:t>
            </a:r>
          </a:p>
          <a:p>
            <a:endParaRPr lang="en-US"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Why </a:t>
            </a:r>
            <a:r>
              <a:rPr lang="en-US" dirty="0" err="1"/>
              <a:t>ThermoFisher</a:t>
            </a:r>
            <a:r>
              <a:rPr lang="en-US" dirty="0"/>
              <a:t> Went to the Cloud</a:t>
            </a:r>
          </a:p>
        </p:txBody>
      </p:sp>
      <p:sp>
        <p:nvSpPr>
          <p:cNvPr id="5" name="Rectangle 4"/>
          <p:cNvSpPr/>
          <p:nvPr/>
        </p:nvSpPr>
        <p:spPr bwMode="auto">
          <a:xfrm>
            <a:off x="6157593" y="1459278"/>
            <a:ext cx="2796030" cy="4588064"/>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Faster to Market – Roll out new features to the websites faster </a:t>
            </a: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Experiment often, iterate quickly and establish data-driven feedback from customers</a:t>
            </a: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Global expansion of IT capabilities – Build foundation of setting up local data centers (e.g., in China) cost effectively</a:t>
            </a: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p:txBody>
      </p:sp>
      <p:sp>
        <p:nvSpPr>
          <p:cNvPr id="6" name="Rectangle 5"/>
          <p:cNvSpPr/>
          <p:nvPr/>
        </p:nvSpPr>
        <p:spPr bwMode="auto">
          <a:xfrm>
            <a:off x="3209163" y="1431736"/>
            <a:ext cx="2796030" cy="4588064"/>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99.99%+ availability for a single server</a:t>
            </a: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Scale up/down the websites on-demand to achieve cost savings</a:t>
            </a: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Support disaster recovery</a:t>
            </a:r>
          </a:p>
        </p:txBody>
      </p:sp>
      <p:sp>
        <p:nvSpPr>
          <p:cNvPr id="7" name="Rectangle 6"/>
          <p:cNvSpPr/>
          <p:nvPr/>
        </p:nvSpPr>
        <p:spPr bwMode="auto">
          <a:xfrm>
            <a:off x="228600" y="1431736"/>
            <a:ext cx="2796030" cy="4588064"/>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Automate just everything – one step build, test and deploy</a:t>
            </a:r>
          </a:p>
          <a:p>
            <a:pPr marL="285750" indent="-285750" eaLnBrk="0" fontAlgn="base" hangingPunct="0">
              <a:spcBef>
                <a:spcPct val="0"/>
              </a:spcBef>
              <a:spcAft>
                <a:spcPct val="0"/>
              </a:spcAft>
              <a:buFont typeface="Wingdings" panose="05000000000000000000" pitchFamily="2" charset="2"/>
              <a:buChar char="§"/>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Provision new infrastructure in minutes compared to days to weeks</a:t>
            </a:r>
          </a:p>
          <a:p>
            <a:pPr eaLnBrk="0" fontAlgn="base" hangingPunct="0">
              <a:spcBef>
                <a:spcPct val="0"/>
              </a:spcBef>
              <a:spcAft>
                <a:spcPct val="0"/>
              </a:spcAft>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r>
              <a:rPr lang="en-US" sz="1400" dirty="0">
                <a:solidFill>
                  <a:srgbClr val="000000"/>
                </a:solidFill>
                <a:ea typeface="ＭＳ Ｐゴシック" pitchFamily="100" charset="-128"/>
              </a:rPr>
              <a:t>Enable automated, secure, consistent and repeatable website release process</a:t>
            </a:r>
          </a:p>
          <a:p>
            <a:pPr eaLnBrk="0" fontAlgn="base" hangingPunct="0">
              <a:spcBef>
                <a:spcPct val="0"/>
              </a:spcBef>
              <a:spcAft>
                <a:spcPct val="0"/>
              </a:spcAft>
            </a:pPr>
            <a:endParaRPr lang="en-US" sz="14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endParaRPr lang="en-US" sz="1600" dirty="0">
              <a:solidFill>
                <a:srgbClr val="000000"/>
              </a:solidFill>
              <a:ea typeface="ＭＳ Ｐゴシック" pitchFamily="100" charset="-128"/>
            </a:endParaRPr>
          </a:p>
          <a:p>
            <a:pPr marL="285750" indent="-285750" eaLnBrk="0" fontAlgn="base" hangingPunct="0">
              <a:spcBef>
                <a:spcPct val="0"/>
              </a:spcBef>
              <a:spcAft>
                <a:spcPct val="0"/>
              </a:spcAft>
              <a:buFont typeface="Wingdings" panose="05000000000000000000" pitchFamily="2" charset="2"/>
              <a:buChar char="§"/>
            </a:pPr>
            <a:endParaRPr lang="en-US" sz="1600" dirty="0">
              <a:solidFill>
                <a:srgbClr val="000000"/>
              </a:solidFill>
              <a:ea typeface="ＭＳ Ｐゴシック" pitchFamily="100" charset="-128"/>
            </a:endParaRPr>
          </a:p>
        </p:txBody>
      </p:sp>
      <p:sp>
        <p:nvSpPr>
          <p:cNvPr id="8" name="Rectangle 7"/>
          <p:cNvSpPr/>
          <p:nvPr/>
        </p:nvSpPr>
        <p:spPr bwMode="auto">
          <a:xfrm rot="5400000">
            <a:off x="1359915" y="-247669"/>
            <a:ext cx="533400" cy="2796029"/>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vert270"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dirty="0">
                <a:solidFill>
                  <a:srgbClr val="FFFFFF"/>
                </a:solidFill>
              </a:rPr>
              <a:t>Productivity</a:t>
            </a:r>
          </a:p>
        </p:txBody>
      </p:sp>
      <p:sp>
        <p:nvSpPr>
          <p:cNvPr id="9" name="Rectangle 8"/>
          <p:cNvSpPr/>
          <p:nvPr/>
        </p:nvSpPr>
        <p:spPr bwMode="auto">
          <a:xfrm rot="5400000">
            <a:off x="4355085" y="-247669"/>
            <a:ext cx="533400" cy="2796029"/>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vert270"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dirty="0">
                <a:solidFill>
                  <a:srgbClr val="FFFFFF"/>
                </a:solidFill>
              </a:rPr>
              <a:t>Reliability and Scalability</a:t>
            </a:r>
          </a:p>
        </p:txBody>
      </p:sp>
      <p:sp>
        <p:nvSpPr>
          <p:cNvPr id="10" name="Rectangle 9"/>
          <p:cNvSpPr/>
          <p:nvPr/>
        </p:nvSpPr>
        <p:spPr bwMode="auto">
          <a:xfrm rot="5400000">
            <a:off x="7303515" y="-247668"/>
            <a:ext cx="533400" cy="2796029"/>
          </a:xfrm>
          <a:prstGeom prst="rect">
            <a:avLst/>
          </a:prstGeom>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vert270"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400" dirty="0">
                <a:solidFill>
                  <a:srgbClr val="FFFFFF"/>
                </a:solidFill>
              </a:rPr>
              <a:t>Speed and Agility</a:t>
            </a:r>
          </a:p>
        </p:txBody>
      </p:sp>
      <p:pic>
        <p:nvPicPr>
          <p:cNvPr id="11" name="Picture 2" descr="http://www.optimove.com/wp-content/uploads/2015/06/Optimizing-AWS-Scalabili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4890213"/>
            <a:ext cx="1543050" cy="10569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ttp://www.roundtower.com/app/wp-content/themes/cdn/assets/images/icons/dark-automation-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732892"/>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5" y="5092110"/>
            <a:ext cx="1376363" cy="90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r>
              <a:rPr lang="en-US" dirty="0"/>
              <a:t>An AMI is an encrypted Amazon Machine Image. It is a template that contains the software configuration (operating system, application server, and applications) required to launch your instance. </a:t>
            </a:r>
          </a:p>
          <a:p>
            <a:pPr>
              <a:buNone/>
            </a:pPr>
            <a:r>
              <a:rPr lang="en-US" dirty="0"/>
              <a:t>When you launch an EC2 (Amazon Elastic Compute Cloud) instance, you’re launching an instance of a previously created AMI. The idea here is that you launch some “base” instance to get started, install necessary software, configure, and otherwise get this instance into a shape that you’d want to deploy repeatedly. To do that, you’ll take the instance you previously created and create an image out of it. After you have an image, you can then launch multiple instances of it, thereby achieving the provisioning that brought you to AWS EC2 in the first place.</a:t>
            </a:r>
            <a:endParaRPr lang="en-US" dirty="0">
              <a:solidFill>
                <a:srgbClr val="FF0000"/>
              </a:solidFill>
            </a:endParaRPr>
          </a:p>
        </p:txBody>
      </p:sp>
      <p:sp>
        <p:nvSpPr>
          <p:cNvPr id="2" name="Title 1"/>
          <p:cNvSpPr>
            <a:spLocks noGrp="1"/>
          </p:cNvSpPr>
          <p:nvPr>
            <p:ph type="title"/>
          </p:nvPr>
        </p:nvSpPr>
        <p:spPr>
          <a:solidFill>
            <a:srgbClr val="FF0000"/>
          </a:solidFill>
        </p:spPr>
        <p:txBody>
          <a:bodyPr/>
          <a:lstStyle/>
          <a:p>
            <a:r>
              <a:rPr lang="en-US" dirty="0"/>
              <a:t>What Is An AMI</a:t>
            </a:r>
          </a:p>
        </p:txBody>
      </p:sp>
    </p:spTree>
    <p:extLst>
      <p:ext uri="{BB962C8B-B14F-4D97-AF65-F5344CB8AC3E}">
        <p14:creationId xmlns:p14="http://schemas.microsoft.com/office/powerpoint/2010/main" val="1132789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buNone/>
            </a:pPr>
            <a:endParaRPr lang="en-US" dirty="0"/>
          </a:p>
          <a:p>
            <a:r>
              <a:rPr lang="en-US" b="1" dirty="0"/>
              <a:t>AWS </a:t>
            </a:r>
            <a:r>
              <a:rPr lang="en-US" b="1" dirty="0" err="1"/>
              <a:t>Maketplace</a:t>
            </a:r>
            <a:r>
              <a:rPr lang="en-US" dirty="0"/>
              <a:t>: this is a service provided by AWS, and all AMIs here are verified by AWS. It is basically used for software vendors to sell their products through AWS. The customers will be billed by AWS only, but then AWS will pay the AMI owner in return. </a:t>
            </a:r>
          </a:p>
          <a:p>
            <a:r>
              <a:rPr lang="en-US" b="1" dirty="0"/>
              <a:t>Community AMIs</a:t>
            </a:r>
            <a:r>
              <a:rPr lang="en-US" dirty="0"/>
              <a:t>: Whenever you create an AMI, you can add permissions to it to make it public. In that case, it goes to "community AMIs". These are AMIs that comes from AWS users, and are not verified by AWS</a:t>
            </a:r>
          </a:p>
          <a:p>
            <a:r>
              <a:rPr lang="en-US" b="1" dirty="0"/>
              <a:t>Custom AMI </a:t>
            </a:r>
            <a:r>
              <a:rPr lang="en-US" dirty="0"/>
              <a:t>– build your own </a:t>
            </a:r>
            <a:r>
              <a:rPr lang="en-US" dirty="0">
                <a:solidFill>
                  <a:srgbClr val="FF0000"/>
                </a:solidFill>
              </a:rPr>
              <a:t>(Be sure to confirm licensing models with Adobe)</a:t>
            </a:r>
          </a:p>
        </p:txBody>
      </p:sp>
      <p:sp>
        <p:nvSpPr>
          <p:cNvPr id="2" name="Title 1"/>
          <p:cNvSpPr>
            <a:spLocks noGrp="1"/>
          </p:cNvSpPr>
          <p:nvPr>
            <p:ph type="title"/>
          </p:nvPr>
        </p:nvSpPr>
        <p:spPr>
          <a:solidFill>
            <a:srgbClr val="FF0000"/>
          </a:solidFill>
        </p:spPr>
        <p:txBody>
          <a:bodyPr/>
          <a:lstStyle/>
          <a:p>
            <a:r>
              <a:rPr lang="en-US" dirty="0"/>
              <a:t>ColdFusion Deployment Options (AMIs)</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0000"/>
          </a:solidFill>
        </p:spPr>
        <p:txBody>
          <a:bodyPr/>
          <a:lstStyle/>
          <a:p>
            <a:r>
              <a:rPr lang="en-US" dirty="0"/>
              <a:t>Jenkins</a:t>
            </a:r>
          </a:p>
        </p:txBody>
      </p:sp>
      <p:pic>
        <p:nvPicPr>
          <p:cNvPr id="136195" name="Picture 3" descr="C:\Users\Keen.Haynes\AppData\Local\Microsoft\Windows\Temporary Internet Files\Content.IE5\6I9V1WTD\Jenkins_logo_with_title.svg[1].png"/>
          <p:cNvPicPr>
            <a:picLocks noChangeAspect="1" noChangeArrowheads="1"/>
          </p:cNvPicPr>
          <p:nvPr/>
        </p:nvPicPr>
        <p:blipFill>
          <a:blip r:embed="rId3"/>
          <a:srcRect/>
          <a:stretch>
            <a:fillRect/>
          </a:stretch>
        </p:blipFill>
        <p:spPr bwMode="auto">
          <a:xfrm>
            <a:off x="2369336" y="533400"/>
            <a:ext cx="4959311" cy="1596279"/>
          </a:xfrm>
          <a:prstGeom prst="rect">
            <a:avLst/>
          </a:prstGeom>
          <a:noFill/>
        </p:spPr>
      </p:pic>
      <p:sp>
        <p:nvSpPr>
          <p:cNvPr id="9" name="TextBox 8"/>
          <p:cNvSpPr txBox="1"/>
          <p:nvPr/>
        </p:nvSpPr>
        <p:spPr>
          <a:xfrm>
            <a:off x="403412" y="2956456"/>
            <a:ext cx="7560083" cy="461665"/>
          </a:xfrm>
          <a:prstGeom prst="rect">
            <a:avLst/>
          </a:prstGeom>
          <a:noFill/>
        </p:spPr>
        <p:txBody>
          <a:bodyPr wrap="none" rtlCol="0" anchor="ctr" anchorCtr="1">
            <a:spAutoFit/>
          </a:bodyPr>
          <a:lstStyle/>
          <a:p>
            <a:r>
              <a:rPr lang="en-US" dirty="0"/>
              <a:t>It is an open source tool with great community support</a:t>
            </a:r>
          </a:p>
        </p:txBody>
      </p:sp>
      <p:sp>
        <p:nvSpPr>
          <p:cNvPr id="10" name="TextBox 9"/>
          <p:cNvSpPr txBox="1"/>
          <p:nvPr/>
        </p:nvSpPr>
        <p:spPr>
          <a:xfrm>
            <a:off x="328598" y="3535429"/>
            <a:ext cx="6797310" cy="461665"/>
          </a:xfrm>
          <a:prstGeom prst="rect">
            <a:avLst/>
          </a:prstGeom>
          <a:noFill/>
        </p:spPr>
        <p:txBody>
          <a:bodyPr wrap="none" rtlCol="0" anchor="ctr" anchorCtr="1">
            <a:spAutoFit/>
          </a:bodyPr>
          <a:lstStyle/>
          <a:p>
            <a:r>
              <a:rPr lang="en-US" dirty="0"/>
              <a:t>It supports Python, Ruby, Java, Android, C/C++</a:t>
            </a:r>
          </a:p>
        </p:txBody>
      </p:sp>
      <p:sp>
        <p:nvSpPr>
          <p:cNvPr id="11" name="TextBox 10"/>
          <p:cNvSpPr txBox="1"/>
          <p:nvPr/>
        </p:nvSpPr>
        <p:spPr>
          <a:xfrm>
            <a:off x="403412" y="5062707"/>
            <a:ext cx="5549917" cy="461665"/>
          </a:xfrm>
          <a:prstGeom prst="rect">
            <a:avLst/>
          </a:prstGeom>
          <a:noFill/>
        </p:spPr>
        <p:txBody>
          <a:bodyPr wrap="none" rtlCol="0" anchor="ctr" anchorCtr="1">
            <a:spAutoFit/>
          </a:bodyPr>
          <a:lstStyle/>
          <a:p>
            <a:r>
              <a:rPr lang="en-US" dirty="0"/>
              <a:t>It has 1000+ plugins to ease your work.</a:t>
            </a:r>
          </a:p>
        </p:txBody>
      </p:sp>
      <p:sp>
        <p:nvSpPr>
          <p:cNvPr id="12" name="TextBox 11"/>
          <p:cNvSpPr txBox="1"/>
          <p:nvPr/>
        </p:nvSpPr>
        <p:spPr>
          <a:xfrm>
            <a:off x="403412" y="4114402"/>
            <a:ext cx="7370929" cy="830997"/>
          </a:xfrm>
          <a:prstGeom prst="rect">
            <a:avLst/>
          </a:prstGeom>
          <a:noFill/>
        </p:spPr>
        <p:txBody>
          <a:bodyPr wrap="none" rtlCol="0" anchor="ctr" anchorCtr="1">
            <a:spAutoFit/>
          </a:bodyPr>
          <a:lstStyle/>
          <a:p>
            <a:r>
              <a:rPr lang="en-US" dirty="0"/>
              <a:t>It is built with Java and hence, it is portable to all the </a:t>
            </a:r>
          </a:p>
          <a:p>
            <a:r>
              <a:rPr lang="en-US" dirty="0"/>
              <a:t>major platforms.</a:t>
            </a:r>
          </a:p>
        </p:txBody>
      </p:sp>
      <p:sp>
        <p:nvSpPr>
          <p:cNvPr id="3" name="TextBox 2"/>
          <p:cNvSpPr txBox="1"/>
          <p:nvPr/>
        </p:nvSpPr>
        <p:spPr>
          <a:xfrm>
            <a:off x="457199" y="5641680"/>
            <a:ext cx="5426935" cy="461665"/>
          </a:xfrm>
          <a:prstGeom prst="rect">
            <a:avLst/>
          </a:prstGeom>
          <a:noFill/>
        </p:spPr>
        <p:txBody>
          <a:bodyPr wrap="none" rtlCol="0">
            <a:spAutoFit/>
          </a:bodyPr>
          <a:lstStyle/>
          <a:p>
            <a:r>
              <a:rPr lang="en-US" dirty="0"/>
              <a:t>It is available on the AWS Marketplace</a:t>
            </a:r>
          </a:p>
        </p:txBody>
      </p:sp>
      <p:sp>
        <p:nvSpPr>
          <p:cNvPr id="4" name="TextBox 3"/>
          <p:cNvSpPr txBox="1"/>
          <p:nvPr/>
        </p:nvSpPr>
        <p:spPr>
          <a:xfrm>
            <a:off x="457199" y="2008151"/>
            <a:ext cx="8970726" cy="830997"/>
          </a:xfrm>
          <a:prstGeom prst="rect">
            <a:avLst/>
          </a:prstGeom>
          <a:noFill/>
        </p:spPr>
        <p:txBody>
          <a:bodyPr wrap="square" rtlCol="0">
            <a:spAutoFit/>
          </a:bodyPr>
          <a:lstStyle/>
          <a:p>
            <a:r>
              <a:rPr lang="en-US" dirty="0"/>
              <a:t>Allows for the continuous integration and continuous delivery </a:t>
            </a:r>
          </a:p>
          <a:p>
            <a:r>
              <a:rPr lang="en-US" dirty="0"/>
              <a:t>of projects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3" grpId="0"/>
      <p:bldP spid="4" grpId="0"/>
    </p:bldLst>
  </p:timing>
</p:sld>
</file>

<file path=ppt/theme/theme1.xml><?xml version="1.0" encoding="utf-8"?>
<a:theme xmlns:a="http://schemas.openxmlformats.org/drawingml/2006/main" name="150729-Corp-4x3">
  <a:themeElements>
    <a:clrScheme name="2015-CorpColor-PPT">
      <a:dk1>
        <a:srgbClr val="000000"/>
      </a:dk1>
      <a:lt1>
        <a:srgbClr val="FFFFFF"/>
      </a:lt1>
      <a:dk2>
        <a:srgbClr val="262262"/>
      </a:dk2>
      <a:lt2>
        <a:srgbClr val="B6B8BA"/>
      </a:lt2>
      <a:accent1>
        <a:srgbClr val="2583D1"/>
      </a:accent1>
      <a:accent2>
        <a:srgbClr val="32642B"/>
      </a:accent2>
      <a:accent3>
        <a:srgbClr val="00548B"/>
      </a:accent3>
      <a:accent4>
        <a:srgbClr val="EE3134"/>
      </a:accent4>
      <a:accent5>
        <a:srgbClr val="555759"/>
      </a:accent5>
      <a:accent6>
        <a:srgbClr val="EBB220"/>
      </a:accent6>
      <a:hlink>
        <a:srgbClr val="00B0F0"/>
      </a:hlink>
      <a:folHlink>
        <a:srgbClr val="FF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lumMod val="60000"/>
            <a:lumOff val="40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1800" dirty="0" smtClean="0">
            <a:latin typeface="Arial" pitchFamily="12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4" charset="0"/>
          </a:defRPr>
        </a:defPPr>
      </a:lstStyle>
    </a:lnDef>
  </a:objectDefaults>
  <a:extraClrSchemeLst/>
  <a:custClrLst>
    <a:custClr name="Red 187">
      <a:srgbClr val="AD1E2D"/>
    </a:custClr>
    <a:custClr name="Orange 716">
      <a:srgbClr val="ED7700"/>
    </a:custClr>
    <a:custClr name="716 Light">
      <a:srgbClr val="EA9F54"/>
    </a:custClr>
    <a:custClr name="Green 390">
      <a:srgbClr val="7FBA00"/>
    </a:custClr>
    <a:custClr name="BlueGreen 7476">
      <a:srgbClr val="065056"/>
    </a:custClr>
    <a:custClr name="7476 Light">
      <a:srgbClr val="09757D"/>
    </a:custClr>
    <a:custClr name="629 Dark">
      <a:srgbClr val="3A9CB0"/>
    </a:custClr>
    <a:custClr name="Blue 284">
      <a:srgbClr val="6DABE4"/>
    </a:custClr>
    <a:custClr name="Purple 272">
      <a:srgbClr val="7474C1"/>
    </a:custClr>
    <a:custClr name="Purple 269">
      <a:srgbClr val="522D6D"/>
    </a:custClr>
  </a:custClrLst>
  <a:extLst>
    <a:ext uri="{05A4C25C-085E-4340-85A3-A5531E510DB2}">
      <thm15:themeFamily xmlns:thm15="http://schemas.microsoft.com/office/thememl/2012/main" name="150729-Corp-4x3" id="{598ACE8D-A6B3-4EAA-BDBA-00BB253976CE}" vid="{C693A994-9DF5-45D0-B8C4-86C5506957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09F8A8086ED643A25F28FF9331005E" ma:contentTypeVersion="1" ma:contentTypeDescription="Create a new document." ma:contentTypeScope="" ma:versionID="7b7c62d22c59d4c7dbc6fd71cdccc1c9">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78E1D3-3AC9-4310-BB86-EAEB61F4F5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8E882E59-9690-4B37-BF02-994D4A110EDA}">
  <ds:schemaRefs>
    <ds:schemaRef ds:uri="http://schemas.microsoft.com/office/2006/documentManagement/types"/>
    <ds:schemaRef ds:uri="http://schemas.microsoft.com/sharepoint/v3"/>
    <ds:schemaRef ds:uri="http://purl.org/dc/elements/1.1/"/>
    <ds:schemaRef ds:uri="http://schemas.microsoft.com/office/2006/metadata/properties"/>
    <ds:schemaRef ds:uri="http://schemas.openxmlformats.org/package/2006/metadata/core-properties"/>
    <ds:schemaRef ds:uri="http://purl.org/dc/dcmitype/"/>
    <ds:schemaRef ds:uri="http://www.w3.org/XML/1998/namespace"/>
    <ds:schemaRef ds:uri="http://purl.org/dc/terms/"/>
  </ds:schemaRefs>
</ds:datastoreItem>
</file>

<file path=customXml/itemProps3.xml><?xml version="1.0" encoding="utf-8"?>
<ds:datastoreItem xmlns:ds="http://schemas.openxmlformats.org/officeDocument/2006/customXml" ds:itemID="{1B178DC2-2F80-4D6E-9056-AFAD38628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51181</TotalTime>
  <Words>5938</Words>
  <Application>Microsoft Office PowerPoint</Application>
  <PresentationFormat>On-screen Show (4:3)</PresentationFormat>
  <Paragraphs>580</Paragraphs>
  <Slides>56</Slides>
  <Notes>49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 Unicode MS</vt:lpstr>
      <vt:lpstr>ＭＳ Ｐゴシック</vt:lpstr>
      <vt:lpstr>Adobe Clean Light</vt:lpstr>
      <vt:lpstr>Arial</vt:lpstr>
      <vt:lpstr>Calibri</vt:lpstr>
      <vt:lpstr>Symbol</vt:lpstr>
      <vt:lpstr>Wingdings</vt:lpstr>
      <vt:lpstr>150729-Corp-4x3</vt:lpstr>
      <vt:lpstr>ColdFusion To The Cloud - A Real World Example</vt:lpstr>
      <vt:lpstr>Supply Center Solutions</vt:lpstr>
      <vt:lpstr>Keen Haynes</vt:lpstr>
      <vt:lpstr>What This Is – What It Is Not</vt:lpstr>
      <vt:lpstr>Agenda</vt:lpstr>
      <vt:lpstr>Why ThermoFisher Went to the Cloud</vt:lpstr>
      <vt:lpstr>What Is An AMI</vt:lpstr>
      <vt:lpstr>ColdFusion Deployment Options (AMIs)</vt:lpstr>
      <vt:lpstr>Jenkins</vt:lpstr>
      <vt:lpstr>Jenkins</vt:lpstr>
      <vt:lpstr>Jenkins</vt:lpstr>
      <vt:lpstr>Jenkins – OpsWorks</vt:lpstr>
      <vt:lpstr>Jenkins - OpsWorks</vt:lpstr>
      <vt:lpstr>Jenkins – OpsWorks – Was It A Failure</vt:lpstr>
      <vt:lpstr>Jenkins – deployment pipeline</vt:lpstr>
      <vt:lpstr>Jenkins scms-pipeline</vt:lpstr>
      <vt:lpstr>Jenkins scms-pipeline (console output)</vt:lpstr>
      <vt:lpstr>AWS Console</vt:lpstr>
      <vt:lpstr>AWS Console</vt:lpstr>
      <vt:lpstr>AWS Console – S3</vt:lpstr>
      <vt:lpstr>AWS Console – S3</vt:lpstr>
      <vt:lpstr>AWS Console – S3</vt:lpstr>
      <vt:lpstr>AWS Console – S3</vt:lpstr>
      <vt:lpstr>AWS Console – S3</vt:lpstr>
      <vt:lpstr>AWS Console – S3</vt:lpstr>
      <vt:lpstr>AWS Console – devDirList.cfm – keens-test-bucket</vt:lpstr>
      <vt:lpstr>AWS Console – devDirList.cfm – keens-bucket</vt:lpstr>
      <vt:lpstr>AWS Console – credentials</vt:lpstr>
      <vt:lpstr>AWS Console – write / delete file with cffile</vt:lpstr>
      <vt:lpstr>AWS Console – upload with cfhttp</vt:lpstr>
      <vt:lpstr>AWS Console – upload with cfhttp</vt:lpstr>
      <vt:lpstr>AWS Console – upload with cfhttp</vt:lpstr>
      <vt:lpstr>AWS Console – upload with cfhttp</vt:lpstr>
      <vt:lpstr>AWS Console - OpsWorks</vt:lpstr>
      <vt:lpstr>AWS Console - OpsWorks</vt:lpstr>
      <vt:lpstr>AWS Console - OpsWorks</vt:lpstr>
      <vt:lpstr>AWS Console - OpsWorks</vt:lpstr>
      <vt:lpstr>AWS Console – EC2</vt:lpstr>
      <vt:lpstr>OpsWorks – EC2</vt:lpstr>
      <vt:lpstr>Chef</vt:lpstr>
      <vt:lpstr>Chef Config – envname-scms.yaml </vt:lpstr>
      <vt:lpstr>Chef Config – dev-scms.yaml </vt:lpstr>
      <vt:lpstr>Cookbooks / Recipes – setup.rb </vt:lpstr>
      <vt:lpstr>Cookbooks / Recipes – _setup_1_cfstop.rb &amp; _cfstop.rb </vt:lpstr>
      <vt:lpstr>Cookbooks / Recipes – _setup_2_jvmconfig.rb </vt:lpstr>
      <vt:lpstr>Cookbooks / Templates  -  jvm.config.erb </vt:lpstr>
      <vt:lpstr>Cookbooks / Recipes – _setup_5_neocron </vt:lpstr>
      <vt:lpstr>Cookbooks / Recipes – deploy.rb </vt:lpstr>
      <vt:lpstr>API Manager</vt:lpstr>
      <vt:lpstr>Why API Management?</vt:lpstr>
      <vt:lpstr>API Manager vs API Gateway</vt:lpstr>
      <vt:lpstr>Adobe API Manager</vt:lpstr>
      <vt:lpstr>WSO2 API Manager</vt:lpstr>
      <vt:lpstr>AWS API Gateway</vt:lpstr>
      <vt:lpstr>Helpful Links</vt:lpstr>
      <vt:lpstr>This Is 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One Fixed Content</dc:title>
  <dc:creator>Haynes, Keen</dc:creator>
  <cp:lastModifiedBy>Haynes, Keen</cp:lastModifiedBy>
  <cp:revision>1371</cp:revision>
  <dcterms:created xsi:type="dcterms:W3CDTF">2015-08-04T20:19:24Z</dcterms:created>
  <dcterms:modified xsi:type="dcterms:W3CDTF">2017-11-13T23:24:26Z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0x0101002309F8A8086ED643A25F28FF9331005E</vt:lpwstr>
  </property>
</Properties>
</file>